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64" r:id="rId4"/>
    <p:sldId id="272" r:id="rId5"/>
    <p:sldId id="274" r:id="rId6"/>
    <p:sldId id="259" r:id="rId7"/>
    <p:sldId id="260" r:id="rId8"/>
    <p:sldId id="261" r:id="rId9"/>
    <p:sldId id="262" r:id="rId10"/>
    <p:sldId id="270" r:id="rId11"/>
    <p:sldId id="267" r:id="rId12"/>
    <p:sldId id="266" r:id="rId13"/>
    <p:sldId id="268" r:id="rId14"/>
    <p:sldId id="271" r:id="rId15"/>
    <p:sldId id="269"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05" autoAdjust="0"/>
  </p:normalViewPr>
  <p:slideViewPr>
    <p:cSldViewPr>
      <p:cViewPr varScale="1">
        <p:scale>
          <a:sx n="80" d="100"/>
          <a:sy n="80" d="100"/>
        </p:scale>
        <p:origin x="-187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asrv\Users%20Shared%20Folders\jwilliams\Work%20force\Workforce%20Survey%20Results%20Final\Graphs%20and%20Charts%20for%20Final%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b="1" dirty="0"/>
              <a:t>New Additions to the WI Nurse Aide Registry</a:t>
            </a:r>
          </a:p>
        </c:rich>
      </c:tx>
      <c:layout>
        <c:manualLayout>
          <c:xMode val="edge"/>
          <c:yMode val="edge"/>
          <c:x val="0.13794736842105312"/>
          <c:y val="0"/>
        </c:manualLayout>
      </c:layout>
    </c:title>
    <c:plotArea>
      <c:layout>
        <c:manualLayout>
          <c:layoutTarget val="inner"/>
          <c:xMode val="edge"/>
          <c:yMode val="edge"/>
          <c:x val="0.12694628171478625"/>
          <c:y val="0.18709728591618449"/>
          <c:w val="0.79749816272965857"/>
          <c:h val="0.59659629084825816"/>
        </c:manualLayout>
      </c:layout>
      <c:barChart>
        <c:barDir val="col"/>
        <c:grouping val="clustered"/>
        <c:ser>
          <c:idx val="0"/>
          <c:order val="0"/>
          <c:tx>
            <c:strRef>
              <c:f>'M:\Work force\RN LPN CNA Supply &amp; Demand Reports\[CNAs With an Active Status 2013 2014.xlsx]Sheet1'!$A$56:$B$56</c:f>
              <c:strCache>
                <c:ptCount val="1"/>
                <c:pt idx="0">
                  <c:v>New Additions to the WI Nurse Aide Registry</c:v>
                </c:pt>
              </c:strCache>
            </c:strRef>
          </c:tx>
          <c:cat>
            <c:numRef>
              <c:f>'M:\Work force\RN LPN CNA Supply &amp; Demand Reports\[CNAs With an Active Status 2013 2014.xlsx]Sheet1'!$C$55:$F$55</c:f>
              <c:numCache>
                <c:formatCode>General</c:formatCode>
                <c:ptCount val="4"/>
                <c:pt idx="0">
                  <c:v>2012</c:v>
                </c:pt>
                <c:pt idx="1">
                  <c:v>2013</c:v>
                </c:pt>
                <c:pt idx="2">
                  <c:v>2014</c:v>
                </c:pt>
                <c:pt idx="3">
                  <c:v>2015</c:v>
                </c:pt>
              </c:numCache>
            </c:numRef>
          </c:cat>
          <c:val>
            <c:numRef>
              <c:f>'M:\Work force\RN LPN CNA Supply &amp; Demand Reports\[CNAs With an Active Status 2013 2014.xlsx]Sheet1'!$C$56:$F$56</c:f>
              <c:numCache>
                <c:formatCode>General</c:formatCode>
                <c:ptCount val="4"/>
                <c:pt idx="0">
                  <c:v>9696</c:v>
                </c:pt>
                <c:pt idx="1">
                  <c:v>8542</c:v>
                </c:pt>
                <c:pt idx="2">
                  <c:v>7957</c:v>
                </c:pt>
                <c:pt idx="3">
                  <c:v>7849</c:v>
                </c:pt>
              </c:numCache>
            </c:numRef>
          </c:val>
        </c:ser>
        <c:axId val="80595200"/>
        <c:axId val="79778560"/>
      </c:barChart>
      <c:catAx>
        <c:axId val="80595200"/>
        <c:scaling>
          <c:orientation val="minMax"/>
        </c:scaling>
        <c:axPos val="b"/>
        <c:numFmt formatCode="General" sourceLinked="1"/>
        <c:tickLblPos val="nextTo"/>
        <c:txPr>
          <a:bodyPr/>
          <a:lstStyle/>
          <a:p>
            <a:pPr>
              <a:defRPr sz="1200" b="1" i="0" baseline="0"/>
            </a:pPr>
            <a:endParaRPr lang="en-US"/>
          </a:p>
        </c:txPr>
        <c:crossAx val="79778560"/>
        <c:crosses val="autoZero"/>
        <c:auto val="1"/>
        <c:lblAlgn val="ctr"/>
        <c:lblOffset val="100"/>
      </c:catAx>
      <c:valAx>
        <c:axId val="79778560"/>
        <c:scaling>
          <c:orientation val="minMax"/>
          <c:max val="10000"/>
          <c:min val="7000"/>
        </c:scaling>
        <c:axPos val="l"/>
        <c:majorGridlines/>
        <c:numFmt formatCode="General" sourceLinked="1"/>
        <c:tickLblPos val="nextTo"/>
        <c:txPr>
          <a:bodyPr/>
          <a:lstStyle/>
          <a:p>
            <a:pPr>
              <a:defRPr sz="1400"/>
            </a:pPr>
            <a:endParaRPr lang="en-US"/>
          </a:p>
        </c:txPr>
        <c:crossAx val="80595200"/>
        <c:crosses val="autoZero"/>
        <c:crossBetween val="between"/>
        <c:majorUnit val="500"/>
      </c:valAx>
    </c:plotArea>
    <c:plotVisOnly val="1"/>
  </c:chart>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0.02333</cdr:x>
      <cdr:y>0.9011</cdr:y>
    </cdr:from>
    <cdr:to>
      <cdr:x>0.94588</cdr:x>
      <cdr:y>0.96978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3350" y="3124199"/>
          <a:ext cx="5272366" cy="238125"/>
        </a:xfrm>
        <a:prstGeom xmlns:a="http://schemas.openxmlformats.org/drawingml/2006/main" prst="rect">
          <a:avLst/>
        </a:prstGeom>
      </cdr:spPr>
    </cdr:pic>
  </cdr:relSizeAnchor>
  <cdr:relSizeAnchor xmlns:cdr="http://schemas.openxmlformats.org/drawingml/2006/chartDrawing">
    <cdr:from>
      <cdr:x>0.38947</cdr:x>
      <cdr:y>0.41791</cdr:y>
    </cdr:from>
    <cdr:to>
      <cdr:x>0.46763</cdr:x>
      <cdr:y>0.47126</cdr:y>
    </cdr:to>
    <cdr:sp macro="" textlink="">
      <cdr:nvSpPr>
        <cdr:cNvPr id="3" name="TextBox 2"/>
        <cdr:cNvSpPr txBox="1"/>
      </cdr:nvSpPr>
      <cdr:spPr>
        <a:xfrm xmlns:a="http://schemas.openxmlformats.org/drawingml/2006/main">
          <a:off x="2819400" y="2133600"/>
          <a:ext cx="565785" cy="2723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8,542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D71B954F-7536-45E4-A91A-05B10CCDFB40}" type="datetimeFigureOut">
              <a:rPr lang="en-US" smtClean="0"/>
              <a:pPr/>
              <a:t>6/1/2016</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42F0019C-396D-47CE-8BB1-2B9B9218BA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7A56508-D639-4828-B4BF-8798B55D950E}" type="datetimeFigureOut">
              <a:rPr lang="en-US" smtClean="0"/>
              <a:pPr/>
              <a:t>6/1/2016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C2A212C-AFBB-4853-A871-EECAC7705E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p>
          <a:p>
            <a:r>
              <a:rPr lang="en-US" dirty="0" smtClean="0"/>
              <a:t>-The 2016 Workforce Report</a:t>
            </a:r>
            <a:r>
              <a:rPr lang="en-US" baseline="0" dirty="0" smtClean="0"/>
              <a:t> presents data from a March, 2016 survey of long-term and residential care providers in Wisconsin conducted by LeadingAge Wisconsin and three other associations </a:t>
            </a:r>
          </a:p>
          <a:p>
            <a:r>
              <a:rPr lang="en-US" baseline="0" dirty="0" smtClean="0"/>
              <a:t>  representing long-term and residential care providers.  </a:t>
            </a:r>
          </a:p>
          <a:p>
            <a:r>
              <a:rPr lang="en-US" baseline="0" dirty="0" smtClean="0"/>
              <a:t>-LeadingAge Wisconsin is an association of not-for-profit long-term and residential care providers</a:t>
            </a:r>
          </a:p>
          <a:p>
            <a:r>
              <a:rPr lang="en-US" baseline="0" dirty="0" smtClean="0"/>
              <a:t>-The LeadingAge Wisconsin membership includes 195 religious, fraternal, private and governmental organizations which collectively serve more than 48,000 people every day</a:t>
            </a:r>
          </a:p>
          <a:p>
            <a:r>
              <a:rPr lang="en-US" baseline="0" dirty="0" smtClean="0"/>
              <a:t>-(</a:t>
            </a:r>
            <a:r>
              <a:rPr lang="en-US" i="1" baseline="0" dirty="0" smtClean="0"/>
              <a:t>Name of your organization</a:t>
            </a:r>
            <a:r>
              <a:rPr lang="en-US" baseline="0" dirty="0" smtClean="0"/>
              <a:t>) is a member of LeadingAge Wisconsin</a:t>
            </a:r>
          </a:p>
          <a:p>
            <a:endParaRPr lang="en-US" b="0" i="0" u="none" dirty="0" smtClean="0"/>
          </a:p>
          <a:p>
            <a:r>
              <a:rPr lang="en-US" b="1" i="1" u="sng" dirty="0" smtClean="0"/>
              <a:t>Remember, you are the expert.  You know more than anyone in your audience</a:t>
            </a:r>
            <a:r>
              <a:rPr lang="en-US" b="1" i="1" u="sng" baseline="0" dirty="0" smtClean="0"/>
              <a:t> about long-term care</a:t>
            </a:r>
            <a:r>
              <a:rPr lang="en-US" b="1" i="1" u="sng" dirty="0" smtClean="0"/>
              <a:t>.</a:t>
            </a:r>
            <a:r>
              <a:rPr lang="en-US" b="1" i="1" u="sng" baseline="0" dirty="0" smtClean="0"/>
              <a:t>  Share your knowledge.  Tell your story!</a:t>
            </a:r>
            <a:endParaRPr lang="en-US" b="1" i="1" u="sng" dirty="0"/>
          </a:p>
        </p:txBody>
      </p:sp>
      <p:sp>
        <p:nvSpPr>
          <p:cNvPr id="4" name="Slide Number Placeholder 3"/>
          <p:cNvSpPr>
            <a:spLocks noGrp="1"/>
          </p:cNvSpPr>
          <p:nvPr>
            <p:ph type="sldNum" sz="quarter" idx="10"/>
          </p:nvPr>
        </p:nvSpPr>
        <p:spPr/>
        <p:txBody>
          <a:bodyPr/>
          <a:lstStyle/>
          <a:p>
            <a:fld id="{FC2A212C-AFBB-4853-A871-EECAC7705E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endParaRPr lang="en-US" u="none" dirty="0" smtClean="0"/>
          </a:p>
          <a:p>
            <a:r>
              <a:rPr lang="en-US" u="none" dirty="0" smtClean="0"/>
              <a:t>-Certified</a:t>
            </a:r>
            <a:r>
              <a:rPr lang="en-US" u="none" baseline="0" dirty="0" smtClean="0"/>
              <a:t> nursing assistants and other personal caregivers deliver most of the care in nursing homes and assisted living facilities</a:t>
            </a:r>
          </a:p>
          <a:p>
            <a:r>
              <a:rPr lang="en-US" u="none" baseline="0" dirty="0" smtClean="0"/>
              <a:t>-The State only tracks the number of certified nursing assistants</a:t>
            </a:r>
          </a:p>
          <a:p>
            <a:r>
              <a:rPr lang="en-US" u="none" baseline="0" dirty="0" smtClean="0"/>
              <a:t>-The number of certified nursing assistants has declined in just three years from 68,661 to 64,788 (5.6%)</a:t>
            </a:r>
          </a:p>
          <a:p>
            <a:r>
              <a:rPr lang="en-US" u="none" baseline="0" dirty="0" smtClean="0"/>
              <a:t>-Although t</a:t>
            </a:r>
            <a:r>
              <a:rPr lang="en-US" baseline="0" dirty="0" smtClean="0"/>
              <a:t>he State doesn’t keep statistics on other personal care workers, based on the results of the survey and comments from providers, it is fair to assume people are not pursuing those jobs either</a:t>
            </a:r>
            <a:endParaRPr lang="en-US" u="none" dirty="0"/>
          </a:p>
        </p:txBody>
      </p:sp>
      <p:sp>
        <p:nvSpPr>
          <p:cNvPr id="4" name="Slide Number Placeholder 3"/>
          <p:cNvSpPr>
            <a:spLocks noGrp="1"/>
          </p:cNvSpPr>
          <p:nvPr>
            <p:ph type="sldNum" sz="quarter" idx="10"/>
          </p:nvPr>
        </p:nvSpPr>
        <p:spPr/>
        <p:txBody>
          <a:bodyPr/>
          <a:lstStyle/>
          <a:p>
            <a:fld id="{FC2A212C-AFBB-4853-A871-EECAC7705EF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p>
          <a:p>
            <a:r>
              <a:rPr lang="en-US" dirty="0" smtClean="0"/>
              <a:t>-Medicaid</a:t>
            </a:r>
            <a:r>
              <a:rPr lang="en-US" baseline="0" dirty="0" smtClean="0"/>
              <a:t> is the State/Federal program that pays for the care of people in nursing homes who don’t have the money to pay for their care</a:t>
            </a:r>
          </a:p>
          <a:p>
            <a:r>
              <a:rPr lang="en-US" baseline="0" dirty="0" smtClean="0"/>
              <a:t>-Family Care is the State/Federal Medicaid waiver program that pays for home and community based services </a:t>
            </a:r>
          </a:p>
          <a:p>
            <a:r>
              <a:rPr lang="en-US" baseline="0" dirty="0" smtClean="0"/>
              <a:t>-The care provided to 2/3rds of nursing home residents is paid for by the State’s Medicaid program</a:t>
            </a:r>
          </a:p>
          <a:p>
            <a:r>
              <a:rPr lang="en-US" baseline="0" dirty="0" smtClean="0"/>
              <a:t>-In a nation-wide study published in March of 2016, Wisconsin’s Medicaid system for reimbursing nursing homes was determined to be the worst in the U.S.  In 2015 the same study revealed that Wisconsin was the 3</a:t>
            </a:r>
            <a:r>
              <a:rPr lang="en-US" baseline="30000" dirty="0" smtClean="0"/>
              <a:t>rd</a:t>
            </a:r>
            <a:r>
              <a:rPr lang="en-US" baseline="0" dirty="0" smtClean="0"/>
              <a:t> worst in the country.  The trend isn’t good.</a:t>
            </a:r>
          </a:p>
          <a:p>
            <a:r>
              <a:rPr lang="en-US" baseline="0" dirty="0" smtClean="0"/>
              <a:t>-93% of providers who responded to a survey in 2015 said they had not received an increase in Family Care rates in 5 years</a:t>
            </a:r>
          </a:p>
          <a:p>
            <a:r>
              <a:rPr lang="en-US" baseline="0" dirty="0" smtClean="0"/>
              <a:t>-The wages and benefits nursing homes and assisted living facilities are able to pay caregivers are directly linked to poor reimbursement by the State through its Medicaid and Family Care programs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solidFill>
                  <a:schemeClr val="accent2"/>
                </a:solidFill>
              </a:rPr>
              <a:t>-Insert organization specific information on this slide such as the size of your Medicaid nursing home losses, the number of nursing home residents on Medicaid, the number of Family Care enrollees you serve, and the length of time since your last Family Care rate increase</a:t>
            </a:r>
            <a:endParaRPr lang="en-US" b="1" i="1" dirty="0" smtClean="0">
              <a:solidFill>
                <a:schemeClr val="accent2"/>
              </a:solidFill>
            </a:endParaRPr>
          </a:p>
          <a:p>
            <a:endParaRPr lang="en-US" dirty="0"/>
          </a:p>
        </p:txBody>
      </p:sp>
      <p:sp>
        <p:nvSpPr>
          <p:cNvPr id="4" name="Slide Number Placeholder 3"/>
          <p:cNvSpPr>
            <a:spLocks noGrp="1"/>
          </p:cNvSpPr>
          <p:nvPr>
            <p:ph type="sldNum" sz="quarter" idx="10"/>
          </p:nvPr>
        </p:nvSpPr>
        <p:spPr/>
        <p:txBody>
          <a:bodyPr/>
          <a:lstStyle/>
          <a:p>
            <a:fld id="{FC2A212C-AFBB-4853-A871-EECAC7705EF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p>
          <a:p>
            <a:r>
              <a:rPr lang="en-US" dirty="0" smtClean="0"/>
              <a:t>-Providers</a:t>
            </a:r>
            <a:r>
              <a:rPr lang="en-US" baseline="0" dirty="0" smtClean="0"/>
              <a:t> are doing everything they can to cope with the growing caregiver crisis</a:t>
            </a:r>
          </a:p>
          <a:p>
            <a:r>
              <a:rPr lang="en-US" baseline="0" dirty="0" smtClean="0"/>
              <a:t>-Providers are relying on overtime, double shifts, temporary pool help and other strategies to cover openings on the work schedule.  These approaches are unsustainable and counterproductive as they may lead to caregiver burnout.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-Providers have been forced to place limits on certain benefits to free up money to increase wages</a:t>
            </a:r>
          </a:p>
          <a:p>
            <a:r>
              <a:rPr lang="en-US" baseline="0" dirty="0" smtClean="0"/>
              <a:t>-Lack of employer sponsored health insurance has forced some caregivers to seek insurance through other means like </a:t>
            </a:r>
            <a:r>
              <a:rPr lang="en-US" baseline="0" dirty="0" err="1" smtClean="0"/>
              <a:t>BadgerCare</a:t>
            </a:r>
            <a:r>
              <a:rPr lang="en-US" baseline="0" dirty="0" smtClean="0"/>
              <a:t> Plus – the state’s Medicaid health insurance program for low-income persons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are limiting or delaying admissions to their nursing homes and assisted living facilities</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solidFill>
                  <a:schemeClr val="accent2"/>
                </a:solidFill>
              </a:rPr>
              <a:t>-Has your organization had to delay or refuse admissions? Have benefits been restructured or wage increases reduced or delayed due to a lack of funding?  Has your organization implemented creative staffing solutions?  If so, tell your story here!  </a:t>
            </a:r>
            <a:endParaRPr lang="en-US" b="1" i="1" dirty="0" smtClean="0">
              <a:solidFill>
                <a:schemeClr val="accent2"/>
              </a:solidFill>
            </a:endParaRPr>
          </a:p>
          <a:p>
            <a:endParaRPr lang="en-US" dirty="0"/>
          </a:p>
        </p:txBody>
      </p:sp>
      <p:sp>
        <p:nvSpPr>
          <p:cNvPr id="4" name="Slide Number Placeholder 3"/>
          <p:cNvSpPr>
            <a:spLocks noGrp="1"/>
          </p:cNvSpPr>
          <p:nvPr>
            <p:ph type="sldNum" sz="quarter" idx="10"/>
          </p:nvPr>
        </p:nvSpPr>
        <p:spPr/>
        <p:txBody>
          <a:bodyPr/>
          <a:lstStyle/>
          <a:p>
            <a:fld id="{FC2A212C-AFBB-4853-A871-EECAC7705EF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p>
          <a:p>
            <a:r>
              <a:rPr lang="en-US" dirty="0" smtClean="0"/>
              <a:t>-We all</a:t>
            </a:r>
            <a:r>
              <a:rPr lang="en-US" baseline="0" dirty="0" smtClean="0"/>
              <a:t> can agree </a:t>
            </a:r>
          </a:p>
          <a:p>
            <a:r>
              <a:rPr lang="en-US" baseline="0" dirty="0" smtClean="0"/>
              <a:t>      -People living in long-term and residential care facilities deserve to be treated with dignity and respect</a:t>
            </a:r>
          </a:p>
          <a:p>
            <a:r>
              <a:rPr lang="en-US" baseline="0" dirty="0" smtClean="0"/>
              <a:t>      -Residents rely on caregivers who work in these facilities to provide care, service, support and safety</a:t>
            </a:r>
          </a:p>
          <a:p>
            <a:r>
              <a:rPr lang="en-US" baseline="0" dirty="0" smtClean="0"/>
              <a:t>      -The work of caregiving can be difficult and demanding</a:t>
            </a:r>
          </a:p>
          <a:p>
            <a:r>
              <a:rPr lang="en-US" baseline="0" dirty="0" smtClean="0"/>
              <a:t>      -Caregivers are special – it’s not a job everyone is able and willing to do</a:t>
            </a:r>
          </a:p>
          <a:p>
            <a:r>
              <a:rPr lang="en-US" baseline="0" dirty="0" smtClean="0"/>
              <a:t>-We need to increase the number of people entering caregiving careers</a:t>
            </a:r>
          </a:p>
          <a:p>
            <a:r>
              <a:rPr lang="en-US" baseline="0" dirty="0" smtClean="0"/>
              <a:t>-We must value the work of caregivers</a:t>
            </a:r>
          </a:p>
          <a:p>
            <a:r>
              <a:rPr lang="en-US" baseline="0" dirty="0" smtClean="0"/>
              <a:t>-People who take on the job of caregiving need to be recognized for the work they do</a:t>
            </a:r>
          </a:p>
          <a:p>
            <a:r>
              <a:rPr lang="en-US" baseline="0" dirty="0" smtClean="0"/>
              <a:t>-Caregivers need to be paid competitive wages and have access to affordable benefits </a:t>
            </a:r>
            <a:endParaRPr lang="en-US" dirty="0"/>
          </a:p>
        </p:txBody>
      </p:sp>
      <p:sp>
        <p:nvSpPr>
          <p:cNvPr id="4" name="Slide Number Placeholder 3"/>
          <p:cNvSpPr>
            <a:spLocks noGrp="1"/>
          </p:cNvSpPr>
          <p:nvPr>
            <p:ph type="sldNum" sz="quarter" idx="10"/>
          </p:nvPr>
        </p:nvSpPr>
        <p:spPr/>
        <p:txBody>
          <a:bodyPr/>
          <a:lstStyle/>
          <a:p>
            <a:fld id="{FC2A212C-AFBB-4853-A871-EECAC7705EF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endParaRPr lang="en-US" u="none" dirty="0" smtClean="0"/>
          </a:p>
          <a:p>
            <a:r>
              <a:rPr lang="en-US" u="none" baseline="0" dirty="0" smtClean="0"/>
              <a:t>-The workforce crisis is affecting people who operate long-term and residential care facilities</a:t>
            </a:r>
          </a:p>
          <a:p>
            <a:r>
              <a:rPr lang="en-US" u="none" baseline="0" dirty="0" smtClean="0"/>
              <a:t>-These facilities care for our most at-risk citizens – frail elderly, persons with Alzheimer’s Disease and other dementia, people living with physical and intellectual disabilities, children, and others</a:t>
            </a:r>
          </a:p>
          <a:p>
            <a:r>
              <a:rPr lang="en-US" u="none" baseline="0" dirty="0" smtClean="0"/>
              <a:t>-Wisconsin residents living in these facilities depend on caregivers</a:t>
            </a:r>
          </a:p>
          <a:p>
            <a:r>
              <a:rPr lang="en-US" u="none" baseline="0" dirty="0" smtClean="0"/>
              <a:t>-Caregivers are responsible for the care, service, support, and safety of the residents</a:t>
            </a:r>
          </a:p>
          <a:p>
            <a:r>
              <a:rPr lang="en-US" u="none" baseline="0" dirty="0" smtClean="0"/>
              <a:t>-The work of caregivers is often difficult and demanding – it’s not a job everyone can do</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-We need citizens in our state to</a:t>
            </a:r>
            <a:r>
              <a:rPr lang="en-US" u="none" baseline="0" dirty="0" smtClean="0"/>
              <a:t> understand there is a looming workforce crisis in long-term and residential care</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-And in the coming months we will need you to support our efforts to address the long-term care workforce crisis in the upcoming 2017-19 State Budget</a:t>
            </a:r>
          </a:p>
          <a:p>
            <a:endParaRPr lang="en-US" u="sng" dirty="0" smtClean="0"/>
          </a:p>
          <a:p>
            <a:r>
              <a:rPr lang="en-US" b="1" i="1" u="none" dirty="0" smtClean="0"/>
              <a:t>-Contact your legislator.  Tell</a:t>
            </a:r>
            <a:r>
              <a:rPr lang="en-US" b="1" i="1" u="none" baseline="0" dirty="0" smtClean="0"/>
              <a:t> them about the looming workforce crisis.  </a:t>
            </a:r>
          </a:p>
          <a:p>
            <a:r>
              <a:rPr lang="en-US" b="1" i="1" u="none" baseline="0" dirty="0" smtClean="0"/>
              <a:t>-Identify people who might have a personal connection with a member of the legislature and share those names with LeadingAge </a:t>
            </a:r>
            <a:r>
              <a:rPr lang="en-US" b="1" i="1" u="none" baseline="0" dirty="0" err="1" smtClean="0"/>
              <a:t>Wisconosin</a:t>
            </a:r>
            <a:r>
              <a:rPr lang="en-US" b="1" i="1" u="none" baseline="0" dirty="0" smtClean="0"/>
              <a:t>!</a:t>
            </a:r>
            <a:endParaRPr lang="en-US" b="1" i="1" u="none" dirty="0"/>
          </a:p>
        </p:txBody>
      </p:sp>
      <p:sp>
        <p:nvSpPr>
          <p:cNvPr id="4" name="Slide Number Placeholder 3"/>
          <p:cNvSpPr>
            <a:spLocks noGrp="1"/>
          </p:cNvSpPr>
          <p:nvPr>
            <p:ph type="sldNum" sz="quarter" idx="10"/>
          </p:nvPr>
        </p:nvSpPr>
        <p:spPr/>
        <p:txBody>
          <a:bodyPr/>
          <a:lstStyle/>
          <a:p>
            <a:fld id="{FC2A212C-AFBB-4853-A871-EECAC7705EF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i="1" u="sng" dirty="0" smtClean="0"/>
              <a:t>-Distribute </a:t>
            </a:r>
            <a:r>
              <a:rPr lang="en-US" sz="1800" b="1" i="1" u="sng" baseline="0" dirty="0" smtClean="0"/>
              <a:t>copies of the Workforce Report</a:t>
            </a:r>
          </a:p>
          <a:p>
            <a:endParaRPr lang="en-US" sz="1800" b="1" i="1" u="sng" baseline="0" dirty="0" smtClean="0"/>
          </a:p>
          <a:p>
            <a:r>
              <a:rPr lang="en-US" sz="1800" b="1" i="1" u="sng" baseline="0" dirty="0" smtClean="0"/>
              <a:t>-Hand out your business card</a:t>
            </a:r>
            <a:endParaRPr lang="en-US" sz="1800" b="1" i="1" u="sng" dirty="0"/>
          </a:p>
        </p:txBody>
      </p:sp>
      <p:sp>
        <p:nvSpPr>
          <p:cNvPr id="4" name="Slide Number Placeholder 3"/>
          <p:cNvSpPr>
            <a:spLocks noGrp="1"/>
          </p:cNvSpPr>
          <p:nvPr>
            <p:ph type="sldNum" sz="quarter" idx="10"/>
          </p:nvPr>
        </p:nvSpPr>
        <p:spPr/>
        <p:txBody>
          <a:bodyPr/>
          <a:lstStyle/>
          <a:p>
            <a:fld id="{FC2A212C-AFBB-4853-A871-EECAC7705EF9}"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p>
          <a:p>
            <a:r>
              <a:rPr lang="en-US" dirty="0" smtClean="0"/>
              <a:t>-The people living in nursing homes and assisted living facilities are our most frail and at-risk</a:t>
            </a:r>
            <a:r>
              <a:rPr lang="en-US" baseline="0" dirty="0" smtClean="0"/>
              <a:t> citizens.</a:t>
            </a:r>
          </a:p>
          <a:p>
            <a:r>
              <a:rPr lang="en-US" baseline="0" dirty="0" smtClean="0"/>
              <a:t>-The populations served include </a:t>
            </a:r>
            <a:r>
              <a:rPr lang="en-US" u="none" baseline="0" dirty="0" smtClean="0"/>
              <a:t>frail elderly, persons with Alzheimer’s Disease and other dementia, people living with physical and intellectual disabilities, children, and others</a:t>
            </a:r>
            <a:endParaRPr lang="en-US" baseline="0" dirty="0" smtClean="0"/>
          </a:p>
          <a:p>
            <a:r>
              <a:rPr lang="en-US" baseline="0" dirty="0" smtClean="0"/>
              <a:t>-The number of persons being cared for in nursing homes and assisted living facilities has grown because Wisconsin’s population has increased and because people are living longer</a:t>
            </a:r>
          </a:p>
          <a:p>
            <a:r>
              <a:rPr lang="en-US" baseline="0" dirty="0" smtClean="0"/>
              <a:t>-With the projected increase in the number of persons age 65 going from 1 in 7 to 1 in 4 in the next 25 years, the number of people needing care in nursing homes and assisted living is certainly </a:t>
            </a:r>
          </a:p>
          <a:p>
            <a:r>
              <a:rPr lang="en-US" baseline="0" dirty="0" smtClean="0"/>
              <a:t>  going to increase.</a:t>
            </a:r>
          </a:p>
          <a:p>
            <a:endParaRPr lang="en-US" dirty="0"/>
          </a:p>
        </p:txBody>
      </p:sp>
      <p:sp>
        <p:nvSpPr>
          <p:cNvPr id="4" name="Slide Number Placeholder 3"/>
          <p:cNvSpPr>
            <a:spLocks noGrp="1"/>
          </p:cNvSpPr>
          <p:nvPr>
            <p:ph type="sldNum" sz="quarter" idx="10"/>
          </p:nvPr>
        </p:nvSpPr>
        <p:spPr/>
        <p:txBody>
          <a:bodyPr/>
          <a:lstStyle/>
          <a:p>
            <a:fld id="{FC2A212C-AFBB-4853-A871-EECAC7705EF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p>
          <a:p>
            <a:r>
              <a:rPr lang="en-US" dirty="0" smtClean="0"/>
              <a:t>-Counties shaded in medium and dark blue have 24%</a:t>
            </a:r>
            <a:r>
              <a:rPr lang="en-US" baseline="0" dirty="0" smtClean="0"/>
              <a:t> or more of their </a:t>
            </a:r>
            <a:r>
              <a:rPr lang="en-US" dirty="0" smtClean="0"/>
              <a:t>population age 65 and older</a:t>
            </a:r>
            <a:r>
              <a:rPr lang="en-US" baseline="0" dirty="0" smtClean="0"/>
              <a:t> </a:t>
            </a:r>
          </a:p>
          <a:p>
            <a:r>
              <a:rPr lang="en-US" baseline="0" dirty="0" smtClean="0"/>
              <a:t>-Those shaded in light blue have between 21% and 24% of their population age 65 and older</a:t>
            </a:r>
          </a:p>
          <a:p>
            <a:r>
              <a:rPr lang="en-US" baseline="0" dirty="0" smtClean="0"/>
              <a:t>-Stepping back, notice how our state moves from nearly all green (less than 21% of population age 65 and older) to nearly all blue.</a:t>
            </a:r>
          </a:p>
          <a:p>
            <a:r>
              <a:rPr lang="en-US" baseline="0" dirty="0" smtClean="0"/>
              <a:t>-2035 is only 19 years away!</a:t>
            </a:r>
            <a:endParaRPr lang="en-US" dirty="0"/>
          </a:p>
        </p:txBody>
      </p:sp>
      <p:sp>
        <p:nvSpPr>
          <p:cNvPr id="4" name="Slide Number Placeholder 3"/>
          <p:cNvSpPr>
            <a:spLocks noGrp="1"/>
          </p:cNvSpPr>
          <p:nvPr>
            <p:ph type="sldNum" sz="quarter" idx="10"/>
          </p:nvPr>
        </p:nvSpPr>
        <p:spPr/>
        <p:txBody>
          <a:bodyPr/>
          <a:lstStyle/>
          <a:p>
            <a:fld id="{FC2A212C-AFBB-4853-A871-EECAC7705EF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p>
          <a:p>
            <a:r>
              <a:rPr lang="en-US" dirty="0" smtClean="0"/>
              <a:t>-689 facilities</a:t>
            </a:r>
            <a:r>
              <a:rPr lang="en-US" baseline="0" dirty="0" smtClean="0"/>
              <a:t> participated in the Workforce Survey, making this the largest survey of long-term care providers in the state’s history</a:t>
            </a:r>
          </a:p>
          <a:p>
            <a:r>
              <a:rPr lang="en-US" baseline="0" dirty="0" smtClean="0"/>
              <a:t>-Participating organizations included nursing homes and assisted living providers.  </a:t>
            </a:r>
          </a:p>
          <a:p>
            <a:r>
              <a:rPr lang="en-US" baseline="0" dirty="0" smtClean="0"/>
              <a:t>-The report focused on caregivers, defined as registered nurses, licensed practical nurses, certified nursing assistants and other personal care workers</a:t>
            </a:r>
            <a:endParaRPr lang="en-US" dirty="0"/>
          </a:p>
        </p:txBody>
      </p:sp>
      <p:sp>
        <p:nvSpPr>
          <p:cNvPr id="4" name="Slide Number Placeholder 3"/>
          <p:cNvSpPr>
            <a:spLocks noGrp="1"/>
          </p:cNvSpPr>
          <p:nvPr>
            <p:ph type="sldNum" sz="quarter" idx="10"/>
          </p:nvPr>
        </p:nvSpPr>
        <p:spPr/>
        <p:txBody>
          <a:bodyPr/>
          <a:lstStyle/>
          <a:p>
            <a:fld id="{FC2A212C-AFBB-4853-A871-EECAC7705EF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Some providers are experiencing caregiver vacancy rates in excess of 20%</a:t>
            </a:r>
          </a:p>
          <a:p>
            <a:r>
              <a:rPr lang="en-US" baseline="0" dirty="0" smtClean="0"/>
              <a:t>2.  Survey respondents reported problems finding applicants and qualified applicants</a:t>
            </a:r>
          </a:p>
          <a:p>
            <a:r>
              <a:rPr lang="en-US" baseline="0" dirty="0" smtClean="0"/>
              <a:t>3.  Providers are finding it increasingly difficult to complete with non-health care employers</a:t>
            </a:r>
          </a:p>
          <a:p>
            <a:pPr marL="228600" marR="0" indent="-228600" algn="l" defTabSz="914400" rtl="0" eaLnBrk="1" fontAlgn="auto" latinLnBrk="0" hangingPunct="1">
              <a:lnSpc>
                <a:spcPct val="100000"/>
              </a:lnSpc>
              <a:spcBef>
                <a:spcPts val="0"/>
              </a:spcBef>
              <a:spcAft>
                <a:spcPts val="0"/>
              </a:spcAft>
              <a:buClrTx/>
              <a:buSzTx/>
              <a:buFontTx/>
              <a:buAutoNum type="arabicPeriod" startAt="4"/>
              <a:tabLst/>
              <a:defRPr/>
            </a:pPr>
            <a:r>
              <a:rPr lang="en-US" baseline="0" dirty="0" smtClean="0"/>
              <a:t>Providers are having to increasingly rely on overtime, double shifts, use of temporary help and other strategies to fill openings on the work schedule</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startAt="4"/>
              <a:tabLst/>
              <a:defRPr/>
            </a:pPr>
            <a:r>
              <a:rPr lang="en-US" baseline="0" dirty="0" smtClean="0"/>
              <a:t>People are leaving their jobs as caregivers for jobs outside of long-term care</a:t>
            </a:r>
          </a:p>
          <a:p>
            <a:pPr marL="228600" indent="-228600">
              <a:buAutoNum type="arabicPeriod" startAt="4"/>
            </a:pPr>
            <a:r>
              <a:rPr lang="en-US" baseline="0" dirty="0" smtClean="0"/>
              <a:t>A number of providers said they had to turn down or delay admissions because of open caregiver positions</a:t>
            </a:r>
          </a:p>
        </p:txBody>
      </p:sp>
      <p:sp>
        <p:nvSpPr>
          <p:cNvPr id="4" name="Slide Number Placeholder 3"/>
          <p:cNvSpPr>
            <a:spLocks noGrp="1"/>
          </p:cNvSpPr>
          <p:nvPr>
            <p:ph type="sldNum" sz="quarter" idx="10"/>
          </p:nvPr>
        </p:nvSpPr>
        <p:spPr/>
        <p:txBody>
          <a:bodyPr/>
          <a:lstStyle/>
          <a:p>
            <a:fld id="{FC2A212C-AFBB-4853-A871-EECAC7705EF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p>
          <a:p>
            <a:r>
              <a:rPr lang="en-US" dirty="0" smtClean="0"/>
              <a:t>-This</a:t>
            </a:r>
            <a:r>
              <a:rPr lang="en-US" baseline="0" dirty="0" smtClean="0"/>
              <a:t> </a:t>
            </a:r>
            <a:r>
              <a:rPr lang="en-US" dirty="0" smtClean="0"/>
              <a:t>research</a:t>
            </a:r>
            <a:r>
              <a:rPr lang="en-US" baseline="0" dirty="0" smtClean="0"/>
              <a:t> validated what providers have been saying for quite some time – there simply aren’t enough caregivers in the labor force</a:t>
            </a:r>
          </a:p>
          <a:p>
            <a:r>
              <a:rPr lang="en-US" baseline="0" dirty="0" smtClean="0"/>
              <a:t>-To put a vacancy rate of 20% and higher in perspective, that means that for any given week, four of ten shifts on a work schedule are unfilled.  Imagine trying to run a business with 20% of </a:t>
            </a:r>
          </a:p>
          <a:p>
            <a:r>
              <a:rPr lang="en-US" baseline="0" dirty="0" smtClean="0"/>
              <a:t>  your available work hours unfilled.</a:t>
            </a:r>
          </a:p>
          <a:p>
            <a:r>
              <a:rPr lang="en-US" baseline="0" dirty="0" smtClean="0"/>
              <a:t>-Because the number of vacant caregiver positions does </a:t>
            </a:r>
            <a:r>
              <a:rPr lang="en-US" u="sng" baseline="0" dirty="0" smtClean="0"/>
              <a:t>not</a:t>
            </a:r>
            <a:r>
              <a:rPr lang="en-US" baseline="0" dirty="0" smtClean="0"/>
              <a:t> include caregivers working for licensed home care agencies or unlicensed supportive care agencies we can reasonably assume the </a:t>
            </a:r>
          </a:p>
          <a:p>
            <a:r>
              <a:rPr lang="en-US" baseline="0" dirty="0" smtClean="0"/>
              <a:t> 11,500 is a very conservative number</a:t>
            </a:r>
          </a:p>
          <a:p>
            <a:r>
              <a:rPr lang="en-US" baseline="0" dirty="0" smtClean="0"/>
              <a:t>-The projected increase in need for personal care workers comes from the Bureau of Labor Statistics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solidFill>
                  <a:schemeClr val="accent2"/>
                </a:solidFill>
              </a:rPr>
              <a:t>-Insert organization-specific information on this slide such as the number of open caregiver positions and your organization’s caregiver vacancy rate</a:t>
            </a:r>
            <a:endParaRPr lang="en-US" b="1" i="1" dirty="0" smtClean="0">
              <a:solidFill>
                <a:schemeClr val="accent2"/>
              </a:solidFill>
            </a:endParaRPr>
          </a:p>
          <a:p>
            <a:endParaRPr lang="en-US" dirty="0"/>
          </a:p>
        </p:txBody>
      </p:sp>
      <p:sp>
        <p:nvSpPr>
          <p:cNvPr id="4" name="Slide Number Placeholder 3"/>
          <p:cNvSpPr>
            <a:spLocks noGrp="1"/>
          </p:cNvSpPr>
          <p:nvPr>
            <p:ph type="sldNum" sz="quarter" idx="10"/>
          </p:nvPr>
        </p:nvSpPr>
        <p:spPr/>
        <p:txBody>
          <a:bodyPr/>
          <a:lstStyle/>
          <a:p>
            <a:fld id="{FC2A212C-AFBB-4853-A871-EECAC7705EF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p>
          <a:p>
            <a:r>
              <a:rPr lang="en-US" dirty="0" smtClean="0"/>
              <a:t>-It’s not just that providers are having trouble finding qualified applicants -</a:t>
            </a:r>
            <a:r>
              <a:rPr lang="en-US" baseline="0" dirty="0" smtClean="0"/>
              <a:t> with 70% of providers saying no qualified applicants applied</a:t>
            </a:r>
          </a:p>
          <a:p>
            <a:r>
              <a:rPr lang="en-US" baseline="0" dirty="0" smtClean="0"/>
              <a:t>-Half – </a:t>
            </a:r>
            <a:r>
              <a:rPr lang="en-US" b="1" i="1" u="sng" baseline="0" dirty="0" smtClean="0"/>
              <a:t>50%</a:t>
            </a:r>
            <a:r>
              <a:rPr lang="en-US" baseline="0" dirty="0" smtClean="0"/>
              <a:t> - didn’t have anyone apply for openings!</a:t>
            </a:r>
          </a:p>
          <a:p>
            <a:endParaRPr lang="en-US" baseline="0" dirty="0" smtClean="0"/>
          </a:p>
          <a:p>
            <a:r>
              <a:rPr lang="en-US" b="1" i="1" baseline="0" dirty="0" smtClean="0">
                <a:solidFill>
                  <a:schemeClr val="accent2"/>
                </a:solidFill>
              </a:rPr>
              <a:t>-Insert organization specific information on this slide such the challenges your organization has had finding qualified applicants and what efforts you’ve undertaken in search of qualified caregivers</a:t>
            </a:r>
            <a:endParaRPr lang="en-US" b="1" i="1" dirty="0">
              <a:solidFill>
                <a:schemeClr val="accent2"/>
              </a:solidFill>
            </a:endParaRPr>
          </a:p>
        </p:txBody>
      </p:sp>
      <p:sp>
        <p:nvSpPr>
          <p:cNvPr id="4" name="Slide Number Placeholder 3"/>
          <p:cNvSpPr>
            <a:spLocks noGrp="1"/>
          </p:cNvSpPr>
          <p:nvPr>
            <p:ph type="sldNum" sz="quarter" idx="10"/>
          </p:nvPr>
        </p:nvSpPr>
        <p:spPr/>
        <p:txBody>
          <a:bodyPr/>
          <a:lstStyle/>
          <a:p>
            <a:fld id="{FC2A212C-AFBB-4853-A871-EECAC7705EF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
            </a:r>
            <a:r>
              <a:rPr lang="en-US" baseline="0" dirty="0" smtClean="0"/>
              <a:t>esidents, families, and caregivers discuss why caregiving and long-term care facilities are so important (4 minutes)</a:t>
            </a:r>
          </a:p>
          <a:p>
            <a:endParaRPr lang="en-US" b="0" i="0" u="none" baseline="0" dirty="0" smtClean="0"/>
          </a:p>
          <a:p>
            <a:r>
              <a:rPr lang="en-US" b="1" i="0" u="sng" baseline="0" dirty="0" smtClean="0">
                <a:solidFill>
                  <a:srgbClr val="FF0000"/>
                </a:solidFill>
              </a:rPr>
              <a:t>AN INTERNET CONNECTION IS NEEDED TO VIEW THE VIDEO</a:t>
            </a:r>
          </a:p>
          <a:p>
            <a:endParaRPr lang="en-US" b="0" i="0" u="none" baseline="0" dirty="0" smtClean="0"/>
          </a:p>
          <a:p>
            <a:r>
              <a:rPr lang="en-US" sz="1200" b="1" kern="1200" dirty="0" smtClean="0">
                <a:solidFill>
                  <a:schemeClr val="tx1"/>
                </a:solidFill>
                <a:latin typeface="+mn-lt"/>
                <a:ea typeface="+mn-ea"/>
                <a:cs typeface="+mn-cs"/>
              </a:rPr>
              <a:t>If you plan to give the Workforce presentation where there isn’t an Internet connection, follow these instructions to download the video and link it to the presentation.</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1. Create a folder labeled “Workforce Presentation” on your laptop’s hard drive.</a:t>
            </a:r>
          </a:p>
          <a:p>
            <a:pPr lvl="0"/>
            <a:r>
              <a:rPr lang="en-US" sz="1200" kern="1200" dirty="0" smtClean="0">
                <a:solidFill>
                  <a:schemeClr val="tx1"/>
                </a:solidFill>
                <a:latin typeface="+mn-lt"/>
                <a:ea typeface="+mn-ea"/>
                <a:cs typeface="+mn-cs"/>
              </a:rPr>
              <a:t>2. Save this</a:t>
            </a:r>
            <a:r>
              <a:rPr lang="en-US" sz="1200" kern="1200" baseline="0" dirty="0" smtClean="0">
                <a:solidFill>
                  <a:schemeClr val="tx1"/>
                </a:solidFill>
                <a:latin typeface="+mn-lt"/>
                <a:ea typeface="+mn-ea"/>
                <a:cs typeface="+mn-cs"/>
              </a:rPr>
              <a:t> power point presentation </a:t>
            </a:r>
            <a:r>
              <a:rPr lang="en-US" sz="1200" kern="1200" dirty="0" smtClean="0">
                <a:solidFill>
                  <a:schemeClr val="tx1"/>
                </a:solidFill>
                <a:latin typeface="+mn-lt"/>
                <a:ea typeface="+mn-ea"/>
                <a:cs typeface="+mn-cs"/>
              </a:rPr>
              <a:t>in the folder.</a:t>
            </a:r>
          </a:p>
          <a:p>
            <a:pPr lvl="0"/>
            <a:r>
              <a:rPr lang="en-US" sz="1200" kern="1200" dirty="0" smtClean="0">
                <a:solidFill>
                  <a:schemeClr val="tx1"/>
                </a:solidFill>
                <a:latin typeface="+mn-lt"/>
                <a:ea typeface="+mn-ea"/>
                <a:cs typeface="+mn-cs"/>
              </a:rPr>
              <a:t>3. Access the Real People Really Care video at the</a:t>
            </a:r>
            <a:r>
              <a:rPr lang="en-US" sz="1200" kern="1200" baseline="0" dirty="0" smtClean="0">
                <a:solidFill>
                  <a:schemeClr val="tx1"/>
                </a:solidFill>
                <a:latin typeface="+mn-lt"/>
                <a:ea typeface="+mn-ea"/>
                <a:cs typeface="+mn-cs"/>
              </a:rPr>
              <a:t> Public Policy tab at the</a:t>
            </a:r>
            <a:r>
              <a:rPr lang="en-US" sz="1200" kern="1200" dirty="0" smtClean="0">
                <a:solidFill>
                  <a:schemeClr val="tx1"/>
                </a:solidFill>
                <a:latin typeface="+mn-lt"/>
                <a:ea typeface="+mn-ea"/>
                <a:cs typeface="+mn-cs"/>
              </a:rPr>
              <a:t> LeadingAge Wisconsin</a:t>
            </a:r>
            <a:r>
              <a:rPr lang="en-US" sz="1200" kern="1200" baseline="0" dirty="0" smtClean="0">
                <a:solidFill>
                  <a:schemeClr val="tx1"/>
                </a:solidFill>
                <a:latin typeface="+mn-lt"/>
                <a:ea typeface="+mn-ea"/>
                <a:cs typeface="+mn-cs"/>
              </a:rPr>
              <a:t> website</a:t>
            </a:r>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4. Click on the download arrow just above the video.</a:t>
            </a:r>
          </a:p>
          <a:p>
            <a:pPr lvl="0"/>
            <a:r>
              <a:rPr lang="en-US" sz="1200" kern="1200" dirty="0" smtClean="0">
                <a:solidFill>
                  <a:schemeClr val="tx1"/>
                </a:solidFill>
                <a:latin typeface="+mn-lt"/>
                <a:ea typeface="+mn-ea"/>
                <a:cs typeface="+mn-cs"/>
              </a:rPr>
              <a:t>5. Copy the video from the “downloads” folder on your laptop and paste it into the presentation folder.</a:t>
            </a:r>
          </a:p>
          <a:p>
            <a:pPr lvl="0"/>
            <a:r>
              <a:rPr lang="en-US" sz="1200" kern="1200" dirty="0" smtClean="0">
                <a:solidFill>
                  <a:schemeClr val="tx1"/>
                </a:solidFill>
                <a:latin typeface="+mn-lt"/>
                <a:ea typeface="+mn-ea"/>
                <a:cs typeface="+mn-cs"/>
              </a:rPr>
              <a:t>6. Open the Workforce Presentation to slide #8.</a:t>
            </a:r>
          </a:p>
          <a:p>
            <a:pPr lvl="0"/>
            <a:r>
              <a:rPr lang="en-US" sz="1200" kern="1200" dirty="0" smtClean="0">
                <a:solidFill>
                  <a:schemeClr val="tx1"/>
                </a:solidFill>
                <a:latin typeface="+mn-lt"/>
                <a:ea typeface="+mn-ea"/>
                <a:cs typeface="+mn-cs"/>
              </a:rPr>
              <a:t>7. Highlight the title of the presentation on the slide (</a:t>
            </a:r>
            <a:r>
              <a:rPr lang="en-US" sz="1200" i="1" kern="1200" dirty="0" smtClean="0">
                <a:solidFill>
                  <a:schemeClr val="tx1"/>
                </a:solidFill>
                <a:latin typeface="+mn-lt"/>
                <a:ea typeface="+mn-ea"/>
                <a:cs typeface="+mn-cs"/>
              </a:rPr>
              <a:t>Real People Really Care</a:t>
            </a:r>
            <a:r>
              <a:rPr lang="en-US" sz="1200" kern="1200" dirty="0" smtClean="0">
                <a:solidFill>
                  <a:schemeClr val="tx1"/>
                </a:solidFill>
                <a:latin typeface="+mn-lt"/>
                <a:ea typeface="+mn-ea"/>
                <a:cs typeface="+mn-cs"/>
              </a:rPr>
              <a:t>)</a:t>
            </a:r>
          </a:p>
          <a:p>
            <a:pPr lvl="0"/>
            <a:r>
              <a:rPr lang="en-US" sz="1200" kern="1200" dirty="0" smtClean="0">
                <a:solidFill>
                  <a:schemeClr val="tx1"/>
                </a:solidFill>
                <a:latin typeface="+mn-lt"/>
                <a:ea typeface="+mn-ea"/>
                <a:cs typeface="+mn-cs"/>
              </a:rPr>
              <a:t>8. Right click on your mouse and select Hyperlink</a:t>
            </a:r>
          </a:p>
          <a:p>
            <a:pPr lvl="0"/>
            <a:r>
              <a:rPr lang="en-US" sz="1200" kern="1200" dirty="0" smtClean="0">
                <a:solidFill>
                  <a:schemeClr val="tx1"/>
                </a:solidFill>
                <a:latin typeface="+mn-lt"/>
                <a:ea typeface="+mn-ea"/>
                <a:cs typeface="+mn-cs"/>
              </a:rPr>
              <a:t>9. Open the presentation folder and right click on the video, select “copy”.</a:t>
            </a:r>
          </a:p>
          <a:p>
            <a:pPr lvl="0"/>
            <a:r>
              <a:rPr lang="en-US" sz="1200" kern="1200" dirty="0" smtClean="0">
                <a:solidFill>
                  <a:schemeClr val="tx1"/>
                </a:solidFill>
                <a:latin typeface="+mn-lt"/>
                <a:ea typeface="+mn-ea"/>
                <a:cs typeface="+mn-cs"/>
              </a:rPr>
              <a:t>10. Paste the video link into the Address” bar of the Hyperlink box and press OK.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video is now linked to the presentation and does not require an Internet connection.</a:t>
            </a:r>
          </a:p>
          <a:p>
            <a:endParaRPr lang="en-US" b="0" i="0" u="none" baseline="0" dirty="0" smtClean="0"/>
          </a:p>
        </p:txBody>
      </p:sp>
      <p:sp>
        <p:nvSpPr>
          <p:cNvPr id="4" name="Slide Number Placeholder 3"/>
          <p:cNvSpPr>
            <a:spLocks noGrp="1"/>
          </p:cNvSpPr>
          <p:nvPr>
            <p:ph type="sldNum" sz="quarter" idx="10"/>
          </p:nvPr>
        </p:nvSpPr>
        <p:spPr/>
        <p:txBody>
          <a:bodyPr/>
          <a:lstStyle/>
          <a:p>
            <a:fld id="{FC2A212C-AFBB-4853-A871-EECAC7705EF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Points:</a:t>
            </a:r>
          </a:p>
          <a:p>
            <a:r>
              <a:rPr lang="en-US" dirty="0" smtClean="0"/>
              <a:t>-There</a:t>
            </a:r>
            <a:r>
              <a:rPr lang="en-US" baseline="0" dirty="0" smtClean="0"/>
              <a:t> is wage and benefit disparity:</a:t>
            </a:r>
          </a:p>
          <a:p>
            <a:r>
              <a:rPr lang="en-US" baseline="0" dirty="0" smtClean="0"/>
              <a:t>      -</a:t>
            </a:r>
            <a:r>
              <a:rPr lang="en-US" dirty="0" smtClean="0"/>
              <a:t>Providers</a:t>
            </a:r>
            <a:r>
              <a:rPr lang="en-US" baseline="0" dirty="0" smtClean="0"/>
              <a:t> reported a median starting hourly wage of $10.75 for trained personal caregivers compared to $12.00 for unskilled, entry level, non-health care workers in their local communities</a:t>
            </a:r>
          </a:p>
          <a:p>
            <a:r>
              <a:rPr lang="en-US" baseline="0" dirty="0" smtClean="0"/>
              <a:t>-Caregivers are leaving the long-term care field:</a:t>
            </a:r>
          </a:p>
          <a:p>
            <a:r>
              <a:rPr lang="en-US" baseline="0" dirty="0" smtClean="0"/>
              <a:t>      -Caregivers are leaving long-term care for better pay, better benefits and/or better hours</a:t>
            </a:r>
          </a:p>
          <a:p>
            <a:r>
              <a:rPr lang="en-US" baseline="0" dirty="0" smtClean="0"/>
              <a:t>      -An estimated 10,600 caregivers left long0term care positions in the past 12 months</a:t>
            </a:r>
          </a:p>
          <a:p>
            <a:r>
              <a:rPr lang="en-US" baseline="0" dirty="0" smtClean="0"/>
              <a:t>-People aren’t seeking certification as caregivers</a:t>
            </a:r>
          </a:p>
          <a:p>
            <a:r>
              <a:rPr lang="en-US" baseline="0" dirty="0" smtClean="0"/>
              <a:t>      -24% fewer people applied for certification as nursing assistants</a:t>
            </a:r>
          </a:p>
          <a:p>
            <a:r>
              <a:rPr lang="en-US" baseline="0" dirty="0" smtClean="0"/>
              <a:t>      -And 24% of the people certified as nursing assistants did not renew their certification</a:t>
            </a:r>
          </a:p>
          <a:p>
            <a:r>
              <a:rPr lang="en-US" baseline="0" dirty="0" smtClean="0"/>
              <a:t>      -Certified nursing assistants are the backbone of the nursing home workforce</a:t>
            </a:r>
          </a:p>
          <a:p>
            <a:r>
              <a:rPr lang="en-US" baseline="0" dirty="0" smtClean="0"/>
              <a:t>-And once they are certified, fewer nursing assistants are renewing their certification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solidFill>
                  <a:schemeClr val="accent2"/>
                </a:solidFill>
              </a:rPr>
              <a:t>-Can you share a story about one of your better caregivers who has left your organization for a job outside of long-term care / health care? </a:t>
            </a:r>
            <a:endParaRPr lang="en-US" b="1" i="1" dirty="0" smtClean="0">
              <a:solidFill>
                <a:schemeClr val="accent2"/>
              </a:solidFill>
            </a:endParaRPr>
          </a:p>
          <a:p>
            <a:endParaRPr lang="en-US" dirty="0"/>
          </a:p>
        </p:txBody>
      </p:sp>
      <p:sp>
        <p:nvSpPr>
          <p:cNvPr id="4" name="Slide Number Placeholder 3"/>
          <p:cNvSpPr>
            <a:spLocks noGrp="1"/>
          </p:cNvSpPr>
          <p:nvPr>
            <p:ph type="sldNum" sz="quarter" idx="10"/>
          </p:nvPr>
        </p:nvSpPr>
        <p:spPr/>
        <p:txBody>
          <a:bodyPr/>
          <a:lstStyle/>
          <a:p>
            <a:fld id="{FC2A212C-AFBB-4853-A871-EECAC7705EF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87C56-895E-4354-AC78-87D59E8AEAD3}"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8385-F8EE-4321-A8A6-E7976D0671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87C56-895E-4354-AC78-87D59E8AEAD3}"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8385-F8EE-4321-A8A6-E7976D0671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87C56-895E-4354-AC78-87D59E8AEAD3}"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8385-F8EE-4321-A8A6-E7976D0671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87C56-895E-4354-AC78-87D59E8AEAD3}"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8385-F8EE-4321-A8A6-E7976D0671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87C56-895E-4354-AC78-87D59E8AEAD3}"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8385-F8EE-4321-A8A6-E7976D0671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87C56-895E-4354-AC78-87D59E8AEAD3}" type="datetimeFigureOut">
              <a:rPr lang="en-US" smtClean="0"/>
              <a:pPr/>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78385-F8EE-4321-A8A6-E7976D0671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87C56-895E-4354-AC78-87D59E8AEAD3}" type="datetimeFigureOut">
              <a:rPr lang="en-US" smtClean="0"/>
              <a:pPr/>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78385-F8EE-4321-A8A6-E7976D0671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87C56-895E-4354-AC78-87D59E8AEAD3}" type="datetimeFigureOut">
              <a:rPr lang="en-US" smtClean="0"/>
              <a:pPr/>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78385-F8EE-4321-A8A6-E7976D0671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87C56-895E-4354-AC78-87D59E8AEAD3}" type="datetimeFigureOut">
              <a:rPr lang="en-US" smtClean="0"/>
              <a:pPr/>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978385-F8EE-4321-A8A6-E7976D0671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87C56-895E-4354-AC78-87D59E8AEAD3}" type="datetimeFigureOut">
              <a:rPr lang="en-US" smtClean="0"/>
              <a:pPr/>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78385-F8EE-4321-A8A6-E7976D0671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87C56-895E-4354-AC78-87D59E8AEAD3}" type="datetimeFigureOut">
              <a:rPr lang="en-US" smtClean="0"/>
              <a:pPr/>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78385-F8EE-4321-A8A6-E7976D0671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87C56-895E-4354-AC78-87D59E8AEAD3}" type="datetimeFigureOut">
              <a:rPr lang="en-US" smtClean="0"/>
              <a:pPr/>
              <a:t>6/1/2016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78385-F8EE-4321-A8A6-E7976D0671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0Bz0ThpjqzUj7eE1lLUdONFJuU2M/view?usp=sharin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89175"/>
          </a:xfrm>
        </p:spPr>
        <p:txBody>
          <a:bodyPr>
            <a:normAutofit fontScale="90000"/>
          </a:bodyPr>
          <a:lstStyle/>
          <a:p>
            <a:r>
              <a:rPr lang="en-US" sz="5400" b="1" i="1" dirty="0" smtClean="0"/>
              <a:t>The Long-Term Care </a:t>
            </a:r>
            <a:br>
              <a:rPr lang="en-US" sz="5400" b="1" i="1" dirty="0" smtClean="0"/>
            </a:br>
            <a:r>
              <a:rPr lang="en-US" sz="5400" b="1" i="1" dirty="0" smtClean="0"/>
              <a:t>Workforce Crisis</a:t>
            </a:r>
            <a:r>
              <a:rPr lang="en-US" sz="5400" b="1" dirty="0" smtClean="0"/>
              <a:t>:</a:t>
            </a:r>
            <a:r>
              <a:rPr lang="en-US" b="1" dirty="0" smtClean="0"/>
              <a:t/>
            </a:r>
            <a:br>
              <a:rPr lang="en-US" b="1" dirty="0" smtClean="0"/>
            </a:br>
            <a:r>
              <a:rPr lang="en-US" sz="300" b="1" dirty="0" smtClean="0"/>
              <a:t/>
            </a:r>
            <a:br>
              <a:rPr lang="en-US" sz="300" b="1" dirty="0" smtClean="0"/>
            </a:br>
            <a:r>
              <a:rPr lang="en-US" b="1" dirty="0" smtClean="0"/>
              <a:t>A 2016 Report</a:t>
            </a:r>
            <a:endParaRPr lang="en-US" b="1" dirty="0"/>
          </a:p>
        </p:txBody>
      </p:sp>
      <p:sp>
        <p:nvSpPr>
          <p:cNvPr id="3" name="Subtitle 2"/>
          <p:cNvSpPr>
            <a:spLocks noGrp="1"/>
          </p:cNvSpPr>
          <p:nvPr>
            <p:ph type="subTitle" idx="1"/>
          </p:nvPr>
        </p:nvSpPr>
        <p:spPr>
          <a:xfrm>
            <a:off x="1371600" y="5029200"/>
            <a:ext cx="6400800" cy="609600"/>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685800"/>
          <a:ext cx="8153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362200" y="1828800"/>
            <a:ext cx="595035" cy="307777"/>
          </a:xfrm>
          <a:prstGeom prst="rect">
            <a:avLst/>
          </a:prstGeom>
          <a:noFill/>
        </p:spPr>
        <p:txBody>
          <a:bodyPr wrap="none" rtlCol="0">
            <a:spAutoFit/>
          </a:bodyPr>
          <a:lstStyle/>
          <a:p>
            <a:r>
              <a:rPr lang="en-US" sz="1400" b="1" dirty="0" smtClean="0"/>
              <a:t>9,696</a:t>
            </a:r>
            <a:endParaRPr lang="en-US" sz="1400" b="1" dirty="0"/>
          </a:p>
        </p:txBody>
      </p:sp>
      <p:sp>
        <p:nvSpPr>
          <p:cNvPr id="6" name="TextBox 5"/>
          <p:cNvSpPr txBox="1"/>
          <p:nvPr/>
        </p:nvSpPr>
        <p:spPr>
          <a:xfrm>
            <a:off x="5181600" y="3657600"/>
            <a:ext cx="596638" cy="307777"/>
          </a:xfrm>
          <a:prstGeom prst="rect">
            <a:avLst/>
          </a:prstGeom>
          <a:noFill/>
        </p:spPr>
        <p:txBody>
          <a:bodyPr wrap="none" rtlCol="0">
            <a:spAutoFit/>
          </a:bodyPr>
          <a:lstStyle/>
          <a:p>
            <a:r>
              <a:rPr lang="en-US" sz="1400" b="1" dirty="0" smtClean="0"/>
              <a:t>7,957</a:t>
            </a:r>
            <a:endParaRPr lang="en-US" sz="1400" b="1" dirty="0"/>
          </a:p>
        </p:txBody>
      </p:sp>
      <p:sp>
        <p:nvSpPr>
          <p:cNvPr id="7" name="TextBox 6"/>
          <p:cNvSpPr txBox="1"/>
          <p:nvPr/>
        </p:nvSpPr>
        <p:spPr>
          <a:xfrm>
            <a:off x="6553200" y="3733800"/>
            <a:ext cx="595035" cy="307777"/>
          </a:xfrm>
          <a:prstGeom prst="rect">
            <a:avLst/>
          </a:prstGeom>
          <a:noFill/>
        </p:spPr>
        <p:txBody>
          <a:bodyPr wrap="none" rtlCol="0">
            <a:spAutoFit/>
          </a:bodyPr>
          <a:lstStyle/>
          <a:p>
            <a:r>
              <a:rPr lang="en-US" sz="1400" b="1" dirty="0" smtClean="0"/>
              <a:t>7,849</a:t>
            </a:r>
            <a:endParaRPr 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Not Pay Caregivers More?</a:t>
            </a:r>
            <a:endParaRPr lang="en-US" b="1" dirty="0"/>
          </a:p>
        </p:txBody>
      </p:sp>
      <p:sp>
        <p:nvSpPr>
          <p:cNvPr id="3" name="Content Placeholder 2"/>
          <p:cNvSpPr>
            <a:spLocks noGrp="1"/>
          </p:cNvSpPr>
          <p:nvPr>
            <p:ph idx="1"/>
          </p:nvPr>
        </p:nvSpPr>
        <p:spPr>
          <a:xfrm>
            <a:off x="381000" y="1600200"/>
            <a:ext cx="8534400" cy="5029200"/>
          </a:xfrm>
        </p:spPr>
        <p:txBody>
          <a:bodyPr>
            <a:normAutofit fontScale="92500" lnSpcReduction="20000"/>
          </a:bodyPr>
          <a:lstStyle/>
          <a:p>
            <a:r>
              <a:rPr lang="en-US" dirty="0" smtClean="0"/>
              <a:t>Medicaid &amp; Family Care pay for a significant amount of the care provided in nursing homes and assisted living facilities</a:t>
            </a:r>
          </a:p>
          <a:p>
            <a:endParaRPr lang="en-US" sz="300" dirty="0" smtClean="0"/>
          </a:p>
          <a:p>
            <a:pPr lvl="1"/>
            <a:r>
              <a:rPr lang="en-US" b="1" u="sng" dirty="0" smtClean="0">
                <a:solidFill>
                  <a:srgbClr val="FF0000"/>
                </a:solidFill>
              </a:rPr>
              <a:t>2/3</a:t>
            </a:r>
            <a:r>
              <a:rPr lang="en-US" b="1" u="sng" baseline="30000" dirty="0" smtClean="0">
                <a:solidFill>
                  <a:srgbClr val="FF0000"/>
                </a:solidFill>
              </a:rPr>
              <a:t>rds</a:t>
            </a:r>
            <a:r>
              <a:rPr lang="en-US" dirty="0" smtClean="0"/>
              <a:t> of nursing home residents </a:t>
            </a:r>
            <a:r>
              <a:rPr lang="en-US" u="sng" dirty="0" smtClean="0"/>
              <a:t>rely on Medicaid </a:t>
            </a:r>
            <a:r>
              <a:rPr lang="en-US" dirty="0" smtClean="0"/>
              <a:t>to pay for their care</a:t>
            </a:r>
          </a:p>
          <a:p>
            <a:endParaRPr lang="en-US" sz="400" dirty="0" smtClean="0"/>
          </a:p>
          <a:p>
            <a:r>
              <a:rPr lang="en-US" b="1" dirty="0" smtClean="0">
                <a:solidFill>
                  <a:srgbClr val="FF0000"/>
                </a:solidFill>
              </a:rPr>
              <a:t>Wisconsin’s Medicaid nursing home reimbursement system is </a:t>
            </a:r>
            <a:r>
              <a:rPr lang="en-US" b="1" u="sng" dirty="0" smtClean="0">
                <a:solidFill>
                  <a:srgbClr val="FF0000"/>
                </a:solidFill>
              </a:rPr>
              <a:t>the worst in the country</a:t>
            </a:r>
          </a:p>
          <a:p>
            <a:endParaRPr lang="en-US" sz="400" dirty="0" smtClean="0"/>
          </a:p>
          <a:p>
            <a:r>
              <a:rPr lang="en-US" b="1" u="sng" dirty="0" smtClean="0">
                <a:solidFill>
                  <a:srgbClr val="FF0000"/>
                </a:solidFill>
              </a:rPr>
              <a:t>93%</a:t>
            </a:r>
            <a:r>
              <a:rPr lang="en-US" dirty="0" smtClean="0"/>
              <a:t> of respondents to a 2015 survey had </a:t>
            </a:r>
            <a:r>
              <a:rPr lang="en-US" u="sng" dirty="0" smtClean="0"/>
              <a:t>not received an increase in Family Care rates in 5 years</a:t>
            </a:r>
            <a:endParaRPr lang="en-US" dirty="0" smtClean="0"/>
          </a:p>
          <a:p>
            <a:pPr>
              <a:buNone/>
            </a:pPr>
            <a:endParaRPr lang="en-US" sz="400" dirty="0" smtClean="0"/>
          </a:p>
          <a:p>
            <a:r>
              <a:rPr lang="en-US" u="sng" dirty="0" smtClean="0"/>
              <a:t>Pay and benefits</a:t>
            </a:r>
            <a:r>
              <a:rPr lang="en-US" dirty="0" smtClean="0"/>
              <a:t> for nursing homes &amp; assisted living facilities </a:t>
            </a:r>
            <a:r>
              <a:rPr lang="en-US" u="sng" dirty="0" smtClean="0"/>
              <a:t>are directly linked</a:t>
            </a:r>
            <a:r>
              <a:rPr lang="en-US" dirty="0" smtClean="0"/>
              <a:t> to </a:t>
            </a:r>
            <a:r>
              <a:rPr lang="en-US" u="sng" dirty="0" smtClean="0"/>
              <a:t>Medicaid and Family Care reimbursement</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Providers Are Trying to Cope</a:t>
            </a:r>
            <a:endParaRPr lang="en-US" b="1"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b="1" u="sng" dirty="0" smtClean="0">
                <a:solidFill>
                  <a:srgbClr val="FF0000"/>
                </a:solidFill>
              </a:rPr>
              <a:t>84%</a:t>
            </a:r>
            <a:r>
              <a:rPr lang="en-US" dirty="0" smtClean="0"/>
              <a:t> of the time, providers are </a:t>
            </a:r>
            <a:r>
              <a:rPr lang="en-US" u="sng" dirty="0" smtClean="0"/>
              <a:t>relying on overtime, double shifts, temporary pool help </a:t>
            </a:r>
            <a:r>
              <a:rPr lang="en-US" dirty="0" smtClean="0"/>
              <a:t>and other strategies to fill open shifts</a:t>
            </a:r>
          </a:p>
          <a:p>
            <a:r>
              <a:rPr lang="en-US" b="1" u="sng" dirty="0" smtClean="0">
                <a:solidFill>
                  <a:srgbClr val="FF0000"/>
                </a:solidFill>
              </a:rPr>
              <a:t>50%</a:t>
            </a:r>
            <a:r>
              <a:rPr lang="en-US" dirty="0" smtClean="0"/>
              <a:t> </a:t>
            </a:r>
            <a:r>
              <a:rPr lang="en-US" u="sng" dirty="0" smtClean="0"/>
              <a:t>do not offer health insurance</a:t>
            </a:r>
            <a:r>
              <a:rPr lang="en-US" dirty="0" smtClean="0"/>
              <a:t> benefits for part-time staff</a:t>
            </a:r>
          </a:p>
          <a:p>
            <a:pPr lvl="1"/>
            <a:r>
              <a:rPr lang="en-US" b="1" u="sng" dirty="0" smtClean="0">
                <a:solidFill>
                  <a:srgbClr val="FF0000"/>
                </a:solidFill>
              </a:rPr>
              <a:t>1 in 4</a:t>
            </a:r>
            <a:r>
              <a:rPr lang="en-US" b="1" dirty="0" smtClean="0">
                <a:solidFill>
                  <a:srgbClr val="FF0000"/>
                </a:solidFill>
              </a:rPr>
              <a:t> </a:t>
            </a:r>
            <a:r>
              <a:rPr lang="en-US" dirty="0" smtClean="0"/>
              <a:t>have at least </a:t>
            </a:r>
            <a:r>
              <a:rPr lang="en-US" u="sng" dirty="0" smtClean="0"/>
              <a:t>10 employees</a:t>
            </a:r>
            <a:r>
              <a:rPr lang="en-US" dirty="0" smtClean="0"/>
              <a:t> on </a:t>
            </a:r>
            <a:r>
              <a:rPr lang="en-US" dirty="0" err="1" smtClean="0"/>
              <a:t>BadgerCare</a:t>
            </a:r>
            <a:r>
              <a:rPr lang="en-US" dirty="0" smtClean="0"/>
              <a:t> Plus</a:t>
            </a:r>
            <a:endParaRPr lang="en-US" b="1" u="sng" dirty="0" smtClean="0">
              <a:solidFill>
                <a:srgbClr val="FF0000"/>
              </a:solidFill>
            </a:endParaRPr>
          </a:p>
          <a:p>
            <a:r>
              <a:rPr lang="en-US" b="1" u="sng" dirty="0" smtClean="0">
                <a:solidFill>
                  <a:srgbClr val="FF0000"/>
                </a:solidFill>
              </a:rPr>
              <a:t>18%</a:t>
            </a:r>
            <a:r>
              <a:rPr lang="en-US" dirty="0" smtClean="0"/>
              <a:t> </a:t>
            </a:r>
            <a:r>
              <a:rPr lang="en-US" u="sng" dirty="0" smtClean="0"/>
              <a:t>limited admissions</a:t>
            </a:r>
            <a:r>
              <a:rPr lang="en-US" dirty="0" smtClean="0"/>
              <a:t> to their nursing homes or assisted living facilities</a:t>
            </a:r>
          </a:p>
          <a:p>
            <a:r>
              <a:rPr lang="en-US" dirty="0" smtClean="0"/>
              <a:t>Implemented creative solutions: in-house training programs, flexible shifts, job sharing, etc.</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304800" y="1447800"/>
            <a:ext cx="8686800" cy="5105400"/>
          </a:xfrm>
        </p:spPr>
        <p:txBody>
          <a:bodyPr>
            <a:normAutofit fontScale="92500" lnSpcReduction="20000"/>
          </a:bodyPr>
          <a:lstStyle/>
          <a:p>
            <a:r>
              <a:rPr lang="en-US" dirty="0" smtClean="0"/>
              <a:t>The </a:t>
            </a:r>
            <a:r>
              <a:rPr lang="en-US" u="sng" dirty="0" smtClean="0"/>
              <a:t>need</a:t>
            </a:r>
            <a:r>
              <a:rPr lang="en-US" dirty="0" smtClean="0"/>
              <a:t> for caregivers </a:t>
            </a:r>
            <a:r>
              <a:rPr lang="en-US" u="sng" dirty="0" smtClean="0"/>
              <a:t>is growing dramatically</a:t>
            </a:r>
          </a:p>
          <a:p>
            <a:pPr>
              <a:buNone/>
            </a:pPr>
            <a:endParaRPr lang="en-US" sz="300" u="sng" dirty="0" smtClean="0"/>
          </a:p>
          <a:p>
            <a:r>
              <a:rPr lang="en-US" dirty="0" smtClean="0"/>
              <a:t>Caregiver </a:t>
            </a:r>
            <a:r>
              <a:rPr lang="en-US" u="sng" dirty="0" smtClean="0"/>
              <a:t>vacancy rates </a:t>
            </a:r>
            <a:r>
              <a:rPr lang="en-US" dirty="0" smtClean="0"/>
              <a:t>are reaching </a:t>
            </a:r>
            <a:r>
              <a:rPr lang="en-US" u="sng" dirty="0" smtClean="0"/>
              <a:t>crisis proportions</a:t>
            </a:r>
          </a:p>
          <a:p>
            <a:pPr>
              <a:buNone/>
            </a:pPr>
            <a:endParaRPr lang="en-US" sz="300" u="sng" dirty="0" smtClean="0"/>
          </a:p>
          <a:p>
            <a:r>
              <a:rPr lang="en-US" dirty="0" smtClean="0"/>
              <a:t>Median </a:t>
            </a:r>
            <a:r>
              <a:rPr lang="en-US" u="sng" dirty="0" smtClean="0"/>
              <a:t>starting wages</a:t>
            </a:r>
            <a:r>
              <a:rPr lang="en-US" dirty="0" smtClean="0"/>
              <a:t> are </a:t>
            </a:r>
            <a:r>
              <a:rPr lang="en-US" u="sng" dirty="0" smtClean="0"/>
              <a:t>not competitive</a:t>
            </a:r>
            <a:r>
              <a:rPr lang="en-US" dirty="0" smtClean="0"/>
              <a:t> with unskilled entry level non-health care jobs</a:t>
            </a:r>
          </a:p>
          <a:p>
            <a:pPr>
              <a:buNone/>
            </a:pPr>
            <a:endParaRPr lang="en-US" sz="400" dirty="0" smtClean="0"/>
          </a:p>
          <a:p>
            <a:r>
              <a:rPr lang="en-US" u="sng" dirty="0" smtClean="0"/>
              <a:t>People</a:t>
            </a:r>
            <a:r>
              <a:rPr lang="en-US" dirty="0" smtClean="0"/>
              <a:t> simply </a:t>
            </a:r>
            <a:r>
              <a:rPr lang="en-US" u="sng" dirty="0" smtClean="0"/>
              <a:t>are not applying</a:t>
            </a:r>
            <a:r>
              <a:rPr lang="en-US" dirty="0" smtClean="0"/>
              <a:t> for caregiver jobs</a:t>
            </a:r>
          </a:p>
          <a:p>
            <a:pPr>
              <a:buNone/>
            </a:pPr>
            <a:endParaRPr lang="en-US" sz="400" dirty="0" smtClean="0"/>
          </a:p>
          <a:p>
            <a:r>
              <a:rPr lang="en-US" u="sng" dirty="0" smtClean="0"/>
              <a:t>Providers</a:t>
            </a:r>
            <a:r>
              <a:rPr lang="en-US" dirty="0" smtClean="0"/>
              <a:t> are </a:t>
            </a:r>
            <a:r>
              <a:rPr lang="en-US" u="sng" dirty="0" smtClean="0"/>
              <a:t>relying on overtime, double shifts</a:t>
            </a:r>
            <a:r>
              <a:rPr lang="en-US" dirty="0" smtClean="0"/>
              <a:t> and other strategies to fill openings</a:t>
            </a:r>
          </a:p>
          <a:p>
            <a:pPr>
              <a:buNone/>
            </a:pPr>
            <a:endParaRPr lang="en-US" sz="400" dirty="0" smtClean="0"/>
          </a:p>
          <a:p>
            <a:r>
              <a:rPr lang="en-US" dirty="0" smtClean="0">
                <a:solidFill>
                  <a:srgbClr val="FF0000"/>
                </a:solidFill>
              </a:rPr>
              <a:t>Inadequate Medicaid reimbursement and Family Care rates are preventing providers from paying competitive wages</a:t>
            </a:r>
            <a:endParaRPr 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You Do?</a:t>
            </a:r>
            <a:endParaRPr lang="en-US" b="1" dirty="0"/>
          </a:p>
        </p:txBody>
      </p:sp>
      <p:sp>
        <p:nvSpPr>
          <p:cNvPr id="3" name="Content Placeholder 2"/>
          <p:cNvSpPr>
            <a:spLocks noGrp="1"/>
          </p:cNvSpPr>
          <p:nvPr>
            <p:ph idx="1"/>
          </p:nvPr>
        </p:nvSpPr>
        <p:spPr>
          <a:xfrm>
            <a:off x="457200" y="1447800"/>
            <a:ext cx="8229600" cy="4906963"/>
          </a:xfrm>
        </p:spPr>
        <p:txBody>
          <a:bodyPr>
            <a:normAutofit fontScale="92500" lnSpcReduction="10000"/>
          </a:bodyPr>
          <a:lstStyle/>
          <a:p>
            <a:r>
              <a:rPr lang="en-US" dirty="0" smtClean="0"/>
              <a:t>Support local and State initiatives to </a:t>
            </a:r>
            <a:r>
              <a:rPr lang="en-US" u="sng" dirty="0" smtClean="0"/>
              <a:t>address workforce issues related to serving older adults and persons with a disability</a:t>
            </a:r>
            <a:r>
              <a:rPr lang="en-US" dirty="0" smtClean="0"/>
              <a:t>. Be a part of these conversations.</a:t>
            </a:r>
          </a:p>
          <a:p>
            <a:endParaRPr lang="en-US" sz="900" dirty="0" smtClean="0"/>
          </a:p>
          <a:p>
            <a:r>
              <a:rPr lang="en-US" dirty="0" smtClean="0"/>
              <a:t>Ask your State Legislators and the Governor to help </a:t>
            </a:r>
            <a:r>
              <a:rPr lang="en-US" u="sng" dirty="0" smtClean="0"/>
              <a:t>address the long-term care workforce crisis in the upcoming 2017-19 State Budget</a:t>
            </a:r>
            <a:r>
              <a:rPr lang="en-US" dirty="0" smtClean="0"/>
              <a:t>.</a:t>
            </a:r>
          </a:p>
          <a:p>
            <a:endParaRPr lang="en-US" sz="900" dirty="0" smtClean="0"/>
          </a:p>
          <a:p>
            <a:r>
              <a:rPr lang="en-US" dirty="0" smtClean="0"/>
              <a:t>Ask them to help work with you on </a:t>
            </a:r>
            <a:r>
              <a:rPr lang="en-US" u="sng" dirty="0" smtClean="0"/>
              <a:t>workforce funding, training and program issues</a:t>
            </a:r>
            <a:r>
              <a:rPr lang="en-US" dirty="0" smtClean="0"/>
              <a:t> as part of the Medicaid and Family Care programs.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Questions?</a:t>
            </a:r>
            <a:endParaRPr lang="en-US" b="1"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t>The Need for Caregivers</a:t>
            </a:r>
            <a:endParaRPr lang="en-US" b="1" dirty="0"/>
          </a:p>
        </p:txBody>
      </p:sp>
      <p:sp>
        <p:nvSpPr>
          <p:cNvPr id="3" name="Content Placeholder 2"/>
          <p:cNvSpPr>
            <a:spLocks noGrp="1"/>
          </p:cNvSpPr>
          <p:nvPr>
            <p:ph idx="1"/>
          </p:nvPr>
        </p:nvSpPr>
        <p:spPr>
          <a:xfrm>
            <a:off x="381000" y="1600200"/>
            <a:ext cx="8458200" cy="4525963"/>
          </a:xfrm>
        </p:spPr>
        <p:txBody>
          <a:bodyPr/>
          <a:lstStyle/>
          <a:p>
            <a:r>
              <a:rPr lang="en-US" dirty="0" smtClean="0"/>
              <a:t>More than </a:t>
            </a:r>
            <a:r>
              <a:rPr lang="en-US" b="1" u="sng" dirty="0" smtClean="0">
                <a:solidFill>
                  <a:srgbClr val="FF0000"/>
                </a:solidFill>
              </a:rPr>
              <a:t>87,000</a:t>
            </a:r>
            <a:r>
              <a:rPr lang="en-US" dirty="0" smtClean="0"/>
              <a:t> Wisconsin residents live in long-term and residential care facilities</a:t>
            </a:r>
          </a:p>
          <a:p>
            <a:endParaRPr lang="en-US" sz="300" baseline="30000" dirty="0" smtClean="0"/>
          </a:p>
          <a:p>
            <a:pPr lvl="1"/>
            <a:r>
              <a:rPr lang="en-US" dirty="0" smtClean="0"/>
              <a:t>That number has </a:t>
            </a:r>
            <a:r>
              <a:rPr lang="en-US" u="sng" dirty="0" smtClean="0"/>
              <a:t>increased</a:t>
            </a:r>
            <a:r>
              <a:rPr lang="en-US" dirty="0" smtClean="0"/>
              <a:t> </a:t>
            </a:r>
            <a:r>
              <a:rPr lang="en-US" b="1" u="sng" dirty="0" smtClean="0">
                <a:solidFill>
                  <a:srgbClr val="FF0000"/>
                </a:solidFill>
              </a:rPr>
              <a:t>18%</a:t>
            </a:r>
            <a:r>
              <a:rPr lang="en-US" dirty="0" smtClean="0"/>
              <a:t> since 2003</a:t>
            </a:r>
          </a:p>
          <a:p>
            <a:endParaRPr lang="en-US" sz="1000" baseline="30000" dirty="0" smtClean="0"/>
          </a:p>
          <a:p>
            <a:r>
              <a:rPr lang="en-US" dirty="0" smtClean="0"/>
              <a:t>In the next 25 years, the number of </a:t>
            </a:r>
            <a:r>
              <a:rPr lang="en-US" u="sng" dirty="0" smtClean="0"/>
              <a:t>Wisconsin residents age 65+</a:t>
            </a:r>
            <a:r>
              <a:rPr lang="en-US" dirty="0" smtClean="0"/>
              <a:t> to the state’s population </a:t>
            </a:r>
            <a:r>
              <a:rPr lang="en-US" u="sng" dirty="0" smtClean="0"/>
              <a:t>will grow</a:t>
            </a:r>
            <a:r>
              <a:rPr lang="en-US" dirty="0" smtClean="0"/>
              <a:t> from 1 in 7 </a:t>
            </a:r>
            <a:r>
              <a:rPr lang="en-US" u="sng" dirty="0" smtClean="0"/>
              <a:t>to</a:t>
            </a:r>
            <a:r>
              <a:rPr lang="en-US" dirty="0" smtClean="0"/>
              <a:t> </a:t>
            </a:r>
            <a:r>
              <a:rPr lang="en-US" b="1" u="sng" dirty="0" smtClean="0">
                <a:solidFill>
                  <a:srgbClr val="FF0000"/>
                </a:solidFill>
              </a:rPr>
              <a:t>1 in 4</a:t>
            </a:r>
          </a:p>
          <a:p>
            <a:endParaRPr lang="en-US" sz="300" baseline="30000" dirty="0"/>
          </a:p>
          <a:p>
            <a:endParaRPr lang="en-US" baseline="30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cstate="print"/>
          <a:srcRect/>
          <a:stretch>
            <a:fillRect/>
          </a:stretch>
        </p:blipFill>
        <p:spPr bwMode="auto">
          <a:xfrm>
            <a:off x="4953000" y="2438400"/>
            <a:ext cx="3900488" cy="4038600"/>
          </a:xfrm>
          <a:prstGeom prst="rect">
            <a:avLst/>
          </a:prstGeom>
          <a:noFill/>
          <a:ln w="9525">
            <a:noFill/>
            <a:miter lim="800000"/>
            <a:headEnd/>
            <a:tailEnd/>
          </a:ln>
        </p:spPr>
      </p:pic>
      <p:pic>
        <p:nvPicPr>
          <p:cNvPr id="4" name="Picture 5"/>
          <p:cNvPicPr>
            <a:picLocks noChangeAspect="1" noChangeArrowheads="1"/>
          </p:cNvPicPr>
          <p:nvPr/>
        </p:nvPicPr>
        <p:blipFill>
          <a:blip r:embed="rId4" cstate="print"/>
          <a:srcRect/>
          <a:stretch>
            <a:fillRect/>
          </a:stretch>
        </p:blipFill>
        <p:spPr bwMode="auto">
          <a:xfrm>
            <a:off x="533400" y="1600200"/>
            <a:ext cx="3810000" cy="4155314"/>
          </a:xfrm>
          <a:prstGeom prst="rect">
            <a:avLst/>
          </a:prstGeom>
          <a:noFill/>
          <a:ln w="9525">
            <a:noFill/>
            <a:miter lim="800000"/>
            <a:headEnd/>
            <a:tailEnd/>
          </a:ln>
          <a:effectLst/>
        </p:spPr>
      </p:pic>
      <p:sp>
        <p:nvSpPr>
          <p:cNvPr id="10" name="Title 5"/>
          <p:cNvSpPr txBox="1">
            <a:spLocks/>
          </p:cNvSpPr>
          <p:nvPr/>
        </p:nvSpPr>
        <p:spPr>
          <a:xfrm>
            <a:off x="0" y="274638"/>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Percentage of Population Age 65+</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fontScale="90000"/>
          </a:bodyPr>
          <a:lstStyle/>
          <a:p>
            <a:r>
              <a:rPr lang="en-US" b="1" dirty="0" smtClean="0"/>
              <a:t>Workforce Report Documents </a:t>
            </a:r>
            <a:br>
              <a:rPr lang="en-US" b="1" dirty="0" smtClean="0"/>
            </a:br>
            <a:r>
              <a:rPr lang="en-US" b="1" dirty="0" smtClean="0"/>
              <a:t>Depth of the Crisis</a:t>
            </a:r>
            <a:endParaRPr lang="en-US" b="1" dirty="0"/>
          </a:p>
        </p:txBody>
      </p:sp>
      <p:sp>
        <p:nvSpPr>
          <p:cNvPr id="4" name="TextBox 3"/>
          <p:cNvSpPr txBox="1"/>
          <p:nvPr/>
        </p:nvSpPr>
        <p:spPr>
          <a:xfrm>
            <a:off x="3581400" y="5638800"/>
            <a:ext cx="184731" cy="369332"/>
          </a:xfrm>
          <a:prstGeom prst="rect">
            <a:avLst/>
          </a:prstGeom>
          <a:noFill/>
        </p:spPr>
        <p:txBody>
          <a:bodyPr wrap="none" rtlCol="0">
            <a:spAutoFit/>
          </a:bodyPr>
          <a:lstStyle/>
          <a:p>
            <a:endParaRPr lang="en-US" dirty="0">
              <a:solidFill>
                <a:schemeClr val="accent2"/>
              </a:solidFill>
            </a:endParaRPr>
          </a:p>
        </p:txBody>
      </p:sp>
      <p:pic>
        <p:nvPicPr>
          <p:cNvPr id="5" name="Picture 4"/>
          <p:cNvPicPr/>
          <p:nvPr/>
        </p:nvPicPr>
        <p:blipFill>
          <a:blip r:embed="rId3" cstate="print"/>
          <a:srcRect l="24014" t="12787" r="25220" b="4598"/>
          <a:stretch>
            <a:fillRect/>
          </a:stretch>
        </p:blipFill>
        <p:spPr bwMode="auto">
          <a:xfrm>
            <a:off x="2438400" y="1676400"/>
            <a:ext cx="4191000" cy="4953000"/>
          </a:xfrm>
          <a:prstGeom prst="rect">
            <a:avLst/>
          </a:prstGeom>
          <a:noFill/>
          <a:ln w="22225">
            <a:solidFill>
              <a:srgbClr val="0000FF"/>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t>Key Findings</a:t>
            </a:r>
            <a:endParaRPr lang="en-US" b="1"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pPr marL="514350" indent="-514350">
              <a:lnSpc>
                <a:spcPct val="150000"/>
              </a:lnSpc>
              <a:buFont typeface="+mj-lt"/>
              <a:buAutoNum type="arabicPeriod"/>
            </a:pPr>
            <a:r>
              <a:rPr lang="en-US" dirty="0" smtClean="0"/>
              <a:t>High levels of </a:t>
            </a:r>
            <a:r>
              <a:rPr lang="en-US" u="sng" dirty="0" smtClean="0"/>
              <a:t>caregiver vacancy rates</a:t>
            </a:r>
          </a:p>
          <a:p>
            <a:pPr marL="514350" indent="-514350">
              <a:lnSpc>
                <a:spcPct val="150000"/>
              </a:lnSpc>
              <a:buFont typeface="+mj-lt"/>
              <a:buAutoNum type="arabicPeriod"/>
            </a:pPr>
            <a:r>
              <a:rPr lang="en-US" dirty="0" smtClean="0"/>
              <a:t>Major problems </a:t>
            </a:r>
            <a:r>
              <a:rPr lang="en-US" u="sng" dirty="0" smtClean="0"/>
              <a:t>finding applicants</a:t>
            </a:r>
          </a:p>
          <a:p>
            <a:pPr marL="514350" indent="-514350">
              <a:lnSpc>
                <a:spcPct val="150000"/>
              </a:lnSpc>
              <a:buFont typeface="+mj-lt"/>
              <a:buAutoNum type="arabicPeriod"/>
            </a:pPr>
            <a:r>
              <a:rPr lang="en-US" dirty="0" smtClean="0"/>
              <a:t>Significant </a:t>
            </a:r>
            <a:r>
              <a:rPr lang="en-US" u="sng" dirty="0" smtClean="0"/>
              <a:t>wage disparity</a:t>
            </a:r>
          </a:p>
          <a:p>
            <a:pPr marL="514350" indent="-514350">
              <a:lnSpc>
                <a:spcPct val="150000"/>
              </a:lnSpc>
              <a:buFont typeface="+mj-lt"/>
              <a:buAutoNum type="arabicPeriod"/>
            </a:pPr>
            <a:r>
              <a:rPr lang="en-US" dirty="0" smtClean="0"/>
              <a:t>Widespread use of </a:t>
            </a:r>
            <a:r>
              <a:rPr lang="en-US" u="sng" dirty="0" smtClean="0"/>
              <a:t>overtime</a:t>
            </a:r>
            <a:r>
              <a:rPr lang="en-US" dirty="0" smtClean="0"/>
              <a:t>, </a:t>
            </a:r>
            <a:r>
              <a:rPr lang="en-US" u="sng" dirty="0" smtClean="0"/>
              <a:t>double shifts</a:t>
            </a:r>
            <a:r>
              <a:rPr lang="en-US" dirty="0" smtClean="0"/>
              <a:t> &amp; other strategies</a:t>
            </a:r>
            <a:endParaRPr lang="en-US" u="sng" dirty="0" smtClean="0"/>
          </a:p>
          <a:p>
            <a:pPr marL="514350" indent="-514350">
              <a:lnSpc>
                <a:spcPct val="150000"/>
              </a:lnSpc>
              <a:buFont typeface="+mj-lt"/>
              <a:buAutoNum type="arabicPeriod"/>
            </a:pPr>
            <a:r>
              <a:rPr lang="en-US" u="sng" dirty="0" smtClean="0"/>
              <a:t>Caregivers leaving</a:t>
            </a:r>
            <a:r>
              <a:rPr lang="en-US" dirty="0" smtClean="0"/>
              <a:t> for jobs outside healthcare</a:t>
            </a:r>
            <a:endParaRPr lang="en-US" u="sng" dirty="0" smtClean="0"/>
          </a:p>
          <a:p>
            <a:pPr marL="514350" indent="-514350">
              <a:lnSpc>
                <a:spcPct val="150000"/>
              </a:lnSpc>
              <a:buFont typeface="+mj-lt"/>
              <a:buAutoNum type="arabicPeriod"/>
            </a:pPr>
            <a:r>
              <a:rPr lang="en-US" u="sng" dirty="0" smtClean="0"/>
              <a:t>Lost admissions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Scope of the Problem</a:t>
            </a:r>
            <a:endParaRPr lang="en-US" b="1" dirty="0"/>
          </a:p>
        </p:txBody>
      </p:sp>
      <p:sp>
        <p:nvSpPr>
          <p:cNvPr id="3" name="Content Placeholder 2"/>
          <p:cNvSpPr>
            <a:spLocks noGrp="1"/>
          </p:cNvSpPr>
          <p:nvPr>
            <p:ph idx="1"/>
          </p:nvPr>
        </p:nvSpPr>
        <p:spPr>
          <a:xfrm>
            <a:off x="457200" y="1752600"/>
            <a:ext cx="8229600" cy="4525963"/>
          </a:xfrm>
        </p:spPr>
        <p:txBody>
          <a:bodyPr/>
          <a:lstStyle/>
          <a:p>
            <a:r>
              <a:rPr lang="en-US" dirty="0" smtClean="0"/>
              <a:t>Average caregiver </a:t>
            </a:r>
            <a:r>
              <a:rPr lang="en-US" u="sng" dirty="0" smtClean="0"/>
              <a:t>vacancy rate</a:t>
            </a:r>
            <a:r>
              <a:rPr lang="en-US" dirty="0" smtClean="0"/>
              <a:t> of </a:t>
            </a:r>
            <a:r>
              <a:rPr lang="en-US" b="1" u="sng" dirty="0" smtClean="0">
                <a:solidFill>
                  <a:srgbClr val="FF0000"/>
                </a:solidFill>
              </a:rPr>
              <a:t>14.5%</a:t>
            </a:r>
          </a:p>
          <a:p>
            <a:pPr>
              <a:buNone/>
            </a:pPr>
            <a:endParaRPr lang="en-US" sz="300" b="1" dirty="0" smtClean="0">
              <a:solidFill>
                <a:srgbClr val="FF0000"/>
              </a:solidFill>
            </a:endParaRPr>
          </a:p>
          <a:p>
            <a:r>
              <a:rPr lang="en-US" u="sng" dirty="0" smtClean="0"/>
              <a:t>1 in 4 providers</a:t>
            </a:r>
            <a:r>
              <a:rPr lang="en-US" dirty="0" smtClean="0"/>
              <a:t> are experiencing </a:t>
            </a:r>
            <a:r>
              <a:rPr lang="en-US" u="sng" dirty="0" smtClean="0"/>
              <a:t>vacancy rates</a:t>
            </a:r>
            <a:r>
              <a:rPr lang="en-US" dirty="0" smtClean="0"/>
              <a:t> of </a:t>
            </a:r>
            <a:r>
              <a:rPr lang="en-US" b="1" u="sng" dirty="0" smtClean="0">
                <a:solidFill>
                  <a:srgbClr val="FF0000"/>
                </a:solidFill>
              </a:rPr>
              <a:t>20% and higher</a:t>
            </a:r>
          </a:p>
          <a:p>
            <a:pPr>
              <a:buNone/>
            </a:pPr>
            <a:endParaRPr lang="en-US" sz="300" b="1" dirty="0" smtClean="0">
              <a:solidFill>
                <a:srgbClr val="FF0000"/>
              </a:solidFill>
            </a:endParaRPr>
          </a:p>
          <a:p>
            <a:r>
              <a:rPr lang="en-US" dirty="0" smtClean="0"/>
              <a:t>Estimated </a:t>
            </a:r>
            <a:r>
              <a:rPr lang="en-US" b="1" u="sng" dirty="0" smtClean="0">
                <a:solidFill>
                  <a:srgbClr val="FF0000"/>
                </a:solidFill>
              </a:rPr>
              <a:t>11,500</a:t>
            </a:r>
            <a:r>
              <a:rPr lang="en-US" b="1" dirty="0" smtClean="0"/>
              <a:t> </a:t>
            </a:r>
            <a:r>
              <a:rPr lang="en-US" u="sng" dirty="0" smtClean="0"/>
              <a:t>vacant caregiver positions</a:t>
            </a:r>
            <a:r>
              <a:rPr lang="en-US" dirty="0" smtClean="0"/>
              <a:t> in long-term &amp; residential care facilities</a:t>
            </a:r>
          </a:p>
          <a:p>
            <a:pPr>
              <a:buNone/>
            </a:pPr>
            <a:endParaRPr lang="en-US" sz="300" dirty="0" smtClean="0"/>
          </a:p>
          <a:p>
            <a:r>
              <a:rPr lang="en-US" dirty="0" smtClean="0"/>
              <a:t>In less than 10 years, the </a:t>
            </a:r>
            <a:r>
              <a:rPr lang="en-US" u="sng" dirty="0" smtClean="0"/>
              <a:t>need</a:t>
            </a:r>
            <a:r>
              <a:rPr lang="en-US" dirty="0" smtClean="0"/>
              <a:t> for personal care workers is </a:t>
            </a:r>
            <a:r>
              <a:rPr lang="en-US" u="sng" dirty="0" smtClean="0"/>
              <a:t>projected to increase</a:t>
            </a:r>
            <a:r>
              <a:rPr lang="en-US" dirty="0" smtClean="0"/>
              <a:t> </a:t>
            </a:r>
            <a:r>
              <a:rPr lang="en-US" b="1" u="sng" dirty="0" smtClean="0">
                <a:solidFill>
                  <a:srgbClr val="FF0000"/>
                </a:solidFill>
              </a:rPr>
              <a:t>26.4%</a:t>
            </a:r>
            <a:endParaRPr lang="en-US" b="1" u="sng" baseline="30000" dirty="0" smtClean="0">
              <a:solidFill>
                <a:srgbClr val="FF0000"/>
              </a:solidFill>
            </a:endParaRPr>
          </a:p>
          <a:p>
            <a:endParaRPr lang="en-US" dirty="0"/>
          </a:p>
        </p:txBody>
      </p:sp>
      <p:sp>
        <p:nvSpPr>
          <p:cNvPr id="4" name="TextBox 3"/>
          <p:cNvSpPr txBox="1"/>
          <p:nvPr/>
        </p:nvSpPr>
        <p:spPr>
          <a:xfrm>
            <a:off x="3581400" y="5638800"/>
            <a:ext cx="184731" cy="369332"/>
          </a:xfrm>
          <a:prstGeom prst="rect">
            <a:avLst/>
          </a:prstGeom>
          <a:noFill/>
        </p:spPr>
        <p:txBody>
          <a:bodyPr wrap="none" rtlCol="0">
            <a:spAutoFit/>
          </a:bodyPr>
          <a:lstStyle/>
          <a:p>
            <a:endParaRPr lang="en-US"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Scope of the Problem</a:t>
            </a:r>
            <a:endParaRPr lang="en-US" sz="3600" b="1" dirty="0"/>
          </a:p>
        </p:txBody>
      </p:sp>
      <p:sp>
        <p:nvSpPr>
          <p:cNvPr id="3" name="Content Placeholder 2"/>
          <p:cNvSpPr>
            <a:spLocks noGrp="1"/>
          </p:cNvSpPr>
          <p:nvPr>
            <p:ph idx="1"/>
          </p:nvPr>
        </p:nvSpPr>
        <p:spPr>
          <a:xfrm>
            <a:off x="457200" y="1600200"/>
            <a:ext cx="8229600" cy="4525963"/>
          </a:xfrm>
        </p:spPr>
        <p:txBody>
          <a:bodyPr>
            <a:normAutofit/>
          </a:bodyPr>
          <a:lstStyle/>
          <a:p>
            <a:pPr>
              <a:buNone/>
            </a:pPr>
            <a:endParaRPr lang="en-US" sz="300" dirty="0" smtClean="0"/>
          </a:p>
          <a:p>
            <a:pPr>
              <a:spcBef>
                <a:spcPts val="0"/>
              </a:spcBef>
            </a:pPr>
            <a:r>
              <a:rPr lang="en-US" b="1" u="sng" dirty="0" smtClean="0">
                <a:solidFill>
                  <a:srgbClr val="FF0000"/>
                </a:solidFill>
              </a:rPr>
              <a:t>70%</a:t>
            </a:r>
            <a:r>
              <a:rPr lang="en-US" dirty="0" smtClean="0"/>
              <a:t> reported </a:t>
            </a:r>
            <a:r>
              <a:rPr lang="en-US" u="sng" dirty="0" smtClean="0"/>
              <a:t>no qualified applicants </a:t>
            </a:r>
            <a:r>
              <a:rPr lang="en-US" dirty="0" smtClean="0"/>
              <a:t>for vacant caregiver positions</a:t>
            </a:r>
            <a:endParaRPr lang="en-US" u="sng" dirty="0" smtClean="0"/>
          </a:p>
          <a:p>
            <a:pPr>
              <a:lnSpc>
                <a:spcPct val="150000"/>
              </a:lnSpc>
              <a:spcBef>
                <a:spcPts val="0"/>
              </a:spcBef>
            </a:pPr>
            <a:r>
              <a:rPr lang="en-US" b="1" u="sng" dirty="0" smtClean="0">
                <a:solidFill>
                  <a:srgbClr val="FF0000"/>
                </a:solidFill>
              </a:rPr>
              <a:t>50%</a:t>
            </a:r>
            <a:r>
              <a:rPr lang="en-US" dirty="0" smtClean="0"/>
              <a:t> of providers had </a:t>
            </a:r>
            <a:r>
              <a:rPr lang="en-US" b="1" u="sng" dirty="0" smtClean="0">
                <a:solidFill>
                  <a:srgbClr val="FF0000"/>
                </a:solidFill>
              </a:rPr>
              <a:t>NO</a:t>
            </a:r>
            <a:r>
              <a:rPr lang="en-US" b="1" dirty="0" smtClean="0"/>
              <a:t> </a:t>
            </a:r>
            <a:r>
              <a:rPr lang="en-US" b="1" u="sng" dirty="0" smtClean="0"/>
              <a:t>applicants</a:t>
            </a:r>
            <a:endParaRPr lang="en-US" dirty="0" smtClean="0"/>
          </a:p>
          <a:p>
            <a:pPr>
              <a:lnSpc>
                <a:spcPct val="150000"/>
              </a:lnSpc>
              <a:spcBef>
                <a:spcPts val="0"/>
              </a:spcBef>
            </a:pPr>
            <a:r>
              <a:rPr lang="en-US" b="1" u="sng" dirty="0" smtClean="0">
                <a:solidFill>
                  <a:srgbClr val="FF0000"/>
                </a:solidFill>
              </a:rPr>
              <a:t>1 in 7</a:t>
            </a:r>
            <a:r>
              <a:rPr lang="en-US" b="1" dirty="0" smtClean="0">
                <a:solidFill>
                  <a:srgbClr val="FF0000"/>
                </a:solidFill>
              </a:rPr>
              <a:t> </a:t>
            </a:r>
            <a:r>
              <a:rPr lang="en-US" dirty="0" smtClean="0"/>
              <a:t>caregiver </a:t>
            </a:r>
            <a:r>
              <a:rPr lang="en-US" u="sng" dirty="0" smtClean="0"/>
              <a:t>positions</a:t>
            </a:r>
            <a:r>
              <a:rPr lang="en-US" dirty="0" smtClean="0"/>
              <a:t> are </a:t>
            </a:r>
            <a:r>
              <a:rPr lang="en-US" b="1" u="sng" dirty="0" smtClean="0"/>
              <a:t>unfilled</a:t>
            </a:r>
          </a:p>
          <a:p>
            <a:pPr>
              <a:buNone/>
            </a:pPr>
            <a:endParaRPr lang="en-US" sz="300" b="1" dirty="0" smtClean="0"/>
          </a:p>
          <a:p>
            <a:pPr>
              <a:buNone/>
            </a:pPr>
            <a:endParaRPr lang="en-US" sz="300" dirty="0" smtClean="0"/>
          </a:p>
          <a:p>
            <a:pPr>
              <a:buNone/>
            </a:pPr>
            <a:endParaRPr lang="en-US" sz="3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66800"/>
            <a:ext cx="9144000" cy="4525963"/>
          </a:xfrm>
        </p:spPr>
        <p:txBody>
          <a:bodyPr/>
          <a:lstStyle/>
          <a:p>
            <a:pPr>
              <a:buNone/>
            </a:pPr>
            <a:endParaRPr lang="en-US" dirty="0" smtClean="0"/>
          </a:p>
          <a:p>
            <a:pPr algn="ctr">
              <a:buNone/>
            </a:pPr>
            <a:endParaRPr lang="en-US" sz="2000" i="1" dirty="0" smtClean="0">
              <a:solidFill>
                <a:schemeClr val="accent2"/>
              </a:solidFill>
            </a:endParaRPr>
          </a:p>
          <a:p>
            <a:pPr algn="ctr">
              <a:buNone/>
            </a:pPr>
            <a:r>
              <a:rPr lang="en-US" sz="7200" b="1" i="1" dirty="0" smtClean="0">
                <a:solidFill>
                  <a:schemeClr val="accent2"/>
                </a:solidFill>
                <a:latin typeface="Gabriola" pitchFamily="82" charset="0"/>
                <a:hlinkClick r:id="rId3"/>
              </a:rPr>
              <a:t>Real People Really Care</a:t>
            </a:r>
            <a:endParaRPr lang="en-US" sz="7200" b="1" i="1" dirty="0">
              <a:solidFill>
                <a:schemeClr val="accent2"/>
              </a:solidFill>
              <a:latin typeface="Gabriola"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is There a Growing Crisis?</a:t>
            </a:r>
            <a:endParaRPr lang="en-US" b="1"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Personal caregiver </a:t>
            </a:r>
            <a:r>
              <a:rPr lang="en-US" u="sng" dirty="0" smtClean="0"/>
              <a:t>starting wage</a:t>
            </a:r>
            <a:r>
              <a:rPr lang="en-US" dirty="0" smtClean="0"/>
              <a:t> is </a:t>
            </a:r>
            <a:r>
              <a:rPr lang="en-US" b="1" u="sng" dirty="0" smtClean="0">
                <a:solidFill>
                  <a:srgbClr val="FF0000"/>
                </a:solidFill>
              </a:rPr>
              <a:t>$1.25</a:t>
            </a:r>
            <a:r>
              <a:rPr lang="en-US" b="1" dirty="0" smtClean="0">
                <a:solidFill>
                  <a:srgbClr val="FF0000"/>
                </a:solidFill>
              </a:rPr>
              <a:t> </a:t>
            </a:r>
            <a:r>
              <a:rPr lang="en-US" u="sng" dirty="0" smtClean="0"/>
              <a:t>per hour less</a:t>
            </a:r>
            <a:r>
              <a:rPr lang="en-US" dirty="0" smtClean="0"/>
              <a:t> than unskilled, non-health care, entry level workers</a:t>
            </a:r>
            <a:endParaRPr lang="en-US" b="1" dirty="0" smtClean="0">
              <a:solidFill>
                <a:srgbClr val="FF0000"/>
              </a:solidFill>
            </a:endParaRPr>
          </a:p>
          <a:p>
            <a:pPr>
              <a:buNone/>
            </a:pPr>
            <a:endParaRPr lang="en-US" sz="300" dirty="0" smtClean="0"/>
          </a:p>
          <a:p>
            <a:r>
              <a:rPr lang="en-US" dirty="0" smtClean="0"/>
              <a:t>In the </a:t>
            </a:r>
            <a:r>
              <a:rPr lang="en-US" u="sng" dirty="0" smtClean="0"/>
              <a:t>past 12 months</a:t>
            </a:r>
            <a:r>
              <a:rPr lang="en-US" dirty="0" smtClean="0"/>
              <a:t>, an estimated </a:t>
            </a:r>
            <a:r>
              <a:rPr lang="en-US" b="1" u="sng" dirty="0" smtClean="0">
                <a:solidFill>
                  <a:srgbClr val="FF0000"/>
                </a:solidFill>
              </a:rPr>
              <a:t>10,600</a:t>
            </a:r>
            <a:r>
              <a:rPr lang="en-US" dirty="0" smtClean="0"/>
              <a:t> personal caregivers </a:t>
            </a:r>
            <a:r>
              <a:rPr lang="en-US" u="sng" dirty="0" smtClean="0"/>
              <a:t>left for jobs outside of health care</a:t>
            </a:r>
          </a:p>
          <a:p>
            <a:pPr>
              <a:buNone/>
            </a:pPr>
            <a:endParaRPr lang="en-US" sz="300" dirty="0" smtClean="0"/>
          </a:p>
          <a:p>
            <a:r>
              <a:rPr lang="en-US" dirty="0" smtClean="0"/>
              <a:t>Between 2012 &amp; 2015, </a:t>
            </a:r>
            <a:r>
              <a:rPr lang="en-US" b="1" u="sng" dirty="0" smtClean="0">
                <a:solidFill>
                  <a:srgbClr val="FF0000"/>
                </a:solidFill>
              </a:rPr>
              <a:t>24%</a:t>
            </a:r>
            <a:r>
              <a:rPr lang="en-US" dirty="0" smtClean="0">
                <a:solidFill>
                  <a:srgbClr val="FF0000"/>
                </a:solidFill>
              </a:rPr>
              <a:t> </a:t>
            </a:r>
            <a:r>
              <a:rPr lang="en-US" u="sng" dirty="0" smtClean="0"/>
              <a:t>fewer people </a:t>
            </a:r>
            <a:r>
              <a:rPr lang="en-US" b="1" i="1" u="sng" dirty="0" smtClean="0"/>
              <a:t>applied</a:t>
            </a:r>
            <a:r>
              <a:rPr lang="en-US" u="sng" dirty="0" smtClean="0"/>
              <a:t> for certification</a:t>
            </a:r>
            <a:r>
              <a:rPr lang="en-US" dirty="0" smtClean="0"/>
              <a:t> as nursing assistants</a:t>
            </a:r>
          </a:p>
          <a:p>
            <a:pPr>
              <a:buNone/>
            </a:pPr>
            <a:endParaRPr lang="en-US" sz="300" dirty="0" smtClean="0"/>
          </a:p>
          <a:p>
            <a:pPr>
              <a:buNone/>
            </a:pPr>
            <a:endParaRPr lang="en-US" sz="300" dirty="0" smtClean="0"/>
          </a:p>
          <a:p>
            <a:r>
              <a:rPr lang="en-US" b="1" u="sng" dirty="0" smtClean="0">
                <a:solidFill>
                  <a:srgbClr val="FF0000"/>
                </a:solidFill>
              </a:rPr>
              <a:t>5,431</a:t>
            </a:r>
            <a:r>
              <a:rPr lang="en-US" dirty="0" smtClean="0"/>
              <a:t> </a:t>
            </a:r>
            <a:r>
              <a:rPr lang="en-US" u="sng" dirty="0" smtClean="0"/>
              <a:t>fewer nursing assistants </a:t>
            </a:r>
            <a:r>
              <a:rPr lang="en-US" b="1" i="1" u="sng" dirty="0" smtClean="0"/>
              <a:t>renewed</a:t>
            </a:r>
            <a:r>
              <a:rPr lang="en-US" dirty="0" smtClean="0"/>
              <a:t> their certification between 2012 &amp; 2015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2311</Words>
  <Application>Microsoft Office PowerPoint</Application>
  <PresentationFormat>On-screen Show (4:3)</PresentationFormat>
  <Paragraphs>219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The Long-Term Care  Workforce Crisis:  A 2016 Report</vt:lpstr>
      <vt:lpstr>The Need for Caregivers</vt:lpstr>
      <vt:lpstr>Slide 3</vt:lpstr>
      <vt:lpstr>Workforce Report Documents  Depth of the Crisis</vt:lpstr>
      <vt:lpstr>Key Findings</vt:lpstr>
      <vt:lpstr>Scope of the Problem</vt:lpstr>
      <vt:lpstr>Scope of the Problem</vt:lpstr>
      <vt:lpstr>Slide 8</vt:lpstr>
      <vt:lpstr>Why is There a Growing Crisis?</vt:lpstr>
      <vt:lpstr>Slide 10</vt:lpstr>
      <vt:lpstr>Why Not Pay Caregivers More?</vt:lpstr>
      <vt:lpstr>Providers Are Trying to Cope</vt:lpstr>
      <vt:lpstr>Summary</vt:lpstr>
      <vt:lpstr>What Can  You Do?</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Long-Term Care  Workforce Crisis:  A 2016 Report</dc:title>
  <dc:creator>jwilliams</dc:creator>
  <cp:lastModifiedBy>jwilliams</cp:lastModifiedBy>
  <cp:revision>81</cp:revision>
  <dcterms:created xsi:type="dcterms:W3CDTF">2016-05-12T14:39:31Z</dcterms:created>
  <dcterms:modified xsi:type="dcterms:W3CDTF">2016-06-01T13:13:35Z</dcterms:modified>
</cp:coreProperties>
</file>